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61" r:id="rId5"/>
    <p:sldId id="262" r:id="rId6"/>
    <p:sldId id="263" r:id="rId7"/>
    <p:sldId id="266" r:id="rId8"/>
    <p:sldId id="265" r:id="rId9"/>
    <p:sldId id="268" r:id="rId10"/>
    <p:sldId id="274" r:id="rId11"/>
    <p:sldId id="273" r:id="rId12"/>
    <p:sldId id="269" r:id="rId13"/>
    <p:sldId id="271" r:id="rId14"/>
    <p:sldId id="26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080808"/>
    <a:srgbClr val="5D7430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4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1268760"/>
            <a:ext cx="7742664" cy="2952327"/>
            <a:chOff x="1115616" y="1818440"/>
            <a:chExt cx="7165477" cy="331169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1818440"/>
              <a:ext cx="7165477" cy="314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2D050"/>
                  </a:solidFill>
                  <a:latin typeface="Comic Sans MS" pitchFamily="66" charset="0"/>
                  <a:cs typeface="Arial" charset="0"/>
                </a:rPr>
                <a:t>Моделирование из бумаги, как один из видов творческой деятельности младших дошкольников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2D05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/>
          <a:lstStyle/>
          <a:p>
            <a:pPr lvl="0"/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Особенно привлекает дошкольников возможность самим создать такие поделки, которые затем будут использованы в играх, инсценировках, оформлении уголка, участка детского сада или подарены на день рождения, к празднику своим родителям, воспитателям или друзьям.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7" name="Рисунок 6" descr="Безимени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786058"/>
            <a:ext cx="3667259" cy="2746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Безимени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500306"/>
            <a:ext cx="3571900" cy="2766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оделки\WP_20170808_15_46_49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0000"/>
          </a:blip>
          <a:srcRect b="20133"/>
          <a:stretch>
            <a:fillRect/>
          </a:stretch>
        </p:blipFill>
        <p:spPr bwMode="auto">
          <a:xfrm>
            <a:off x="642910" y="616167"/>
            <a:ext cx="3113866" cy="4427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G:\Поделки\WP_20170808_14_32_53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3571868" y="4357694"/>
            <a:ext cx="4572032" cy="2268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000496" y="404664"/>
            <a:ext cx="4891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Самый эффективный вид обучения дошкольников - это игровая деятельность. Поэтому на занятиях </a:t>
            </a:r>
            <a:r>
              <a:rPr lang="ru-RU" b="1" dirty="0" smtClean="0">
                <a:latin typeface="Comic Sans MS" pitchFamily="66" charset="0"/>
              </a:rPr>
              <a:t>создаются </a:t>
            </a:r>
            <a:r>
              <a:rPr lang="ru-RU" b="1" dirty="0" smtClean="0">
                <a:latin typeface="Comic Sans MS" pitchFamily="66" charset="0"/>
              </a:rPr>
              <a:t>игровые ситуации, в которые </a:t>
            </a:r>
            <a:r>
              <a:rPr lang="ru-RU" b="1" dirty="0" smtClean="0">
                <a:latin typeface="Comic Sans MS" pitchFamily="66" charset="0"/>
              </a:rPr>
              <a:t>вовлекаются дети. </a:t>
            </a:r>
            <a:r>
              <a:rPr lang="ru-RU" b="1" dirty="0" smtClean="0">
                <a:latin typeface="Comic Sans MS" pitchFamily="66" charset="0"/>
              </a:rPr>
              <a:t>Чтобы сделать процесс конструирования осмысленным и целенаправленным, используются разнообразные фигурки людей, животных, игрушечный транспорт и пр. На этих занятиях развивается не только творческое мышление ребенка, но и мелкая моторика рук, необходимая и в других видах деятельности дошкольника.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оделки\WP_20170808_07_05_58_Pr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943" y="2857496"/>
            <a:ext cx="3776991" cy="2707678"/>
          </a:xfrm>
          <a:prstGeom prst="rect">
            <a:avLst/>
          </a:prstGeom>
          <a:noFill/>
        </p:spPr>
      </p:pic>
      <p:pic>
        <p:nvPicPr>
          <p:cNvPr id="5124" name="Picture 4" descr="G:\Поделки\WP_20170808_14_21_54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9625" y="3786190"/>
            <a:ext cx="3521127" cy="2487470"/>
          </a:xfrm>
          <a:prstGeom prst="rect">
            <a:avLst/>
          </a:prstGeom>
          <a:noFill/>
        </p:spPr>
      </p:pic>
      <p:pic>
        <p:nvPicPr>
          <p:cNvPr id="5126" name="Picture 6" descr="G:\Поделки\WP_20170808_15_43_54_Pro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6180" b="23776"/>
          <a:stretch>
            <a:fillRect/>
          </a:stretch>
        </p:blipFill>
        <p:spPr bwMode="auto">
          <a:xfrm>
            <a:off x="5000628" y="285728"/>
            <a:ext cx="269269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11560" y="778367"/>
            <a:ext cx="3960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Создание  условий  для  развития  творческих  способностей  на  основе исполнения  нетрадиционных  техник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моделирования и конструирования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  бумаги  является целью моей работы.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11614"/>
            <a:ext cx="3714776" cy="2557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G:\Поделки\WP_20170808_15_48_47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0000"/>
          </a:blip>
          <a:srcRect l="20027" t="2525" b="24869"/>
          <a:stretch>
            <a:fillRect/>
          </a:stretch>
        </p:blipFill>
        <p:spPr bwMode="auto">
          <a:xfrm>
            <a:off x="714348" y="1071546"/>
            <a:ext cx="2890457" cy="4671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G:\Поделки\WP_20170807_14_28_19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500562" y="3357562"/>
            <a:ext cx="3786241" cy="2126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206084" y="213285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Рисунок 6" descr="Безимени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4113844" cy="285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Безимени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71480"/>
            <a:ext cx="3357587" cy="2600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Безимени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988511"/>
            <a:ext cx="3303434" cy="2387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13285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  <a:latin typeface="Comic Sans MS" pitchFamily="66" charset="0"/>
              </a:rPr>
              <a:t>Спасибо за внимание!</a:t>
            </a:r>
            <a:endParaRPr lang="ru-RU" sz="60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Презентация подготовлена 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Воспитателем 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структурного подразделения 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ГБОУ </a:t>
            </a: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ООШ №</a:t>
            </a: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23 </a:t>
            </a:r>
            <a:endParaRPr lang="ru-RU" sz="2800" b="1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omic Sans MS" pitchFamily="66" charset="0"/>
              </a:rPr>
              <a:t>Колесовой И.П.</a:t>
            </a:r>
            <a:endParaRPr lang="ru-RU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2017год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208912" cy="4896544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Актуальность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Моделирование из бумаги  вводит ребенка в удивительный мир творчества, и с помощью таких видов художественного творчества, как конструирование из бумаги, аппликация, оригами, торцевание дает возможность поверить в себя, в свои способности. Занятия с бумагой позволят детям удовлетворить свои познавательные интересы, расширить информированность в данной образовательной области, обогатить навыки общения и обрести умение осуществлять совместную деятельность в процессе освоения программы.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     Бумага, как материал для детского творчества, ни с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     чем несравнима (легкость обработки, минимум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     инструментов).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7632848" cy="4857403"/>
          </a:xfrm>
        </p:spPr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>Любая работа с бумагой - складывание, вырезание, плетение - не только увлекательна, но и познавательна. Бумага дает возможность ребенку проявить свою индивидуальность, воплотить замысел, ощутить радость творчества.</a:t>
            </a:r>
          </a:p>
          <a:p>
            <a:r>
              <a:rPr lang="ru-RU" sz="1800" dirty="0" smtClean="0">
                <a:latin typeface="Comic Sans MS" pitchFamily="66" charset="0"/>
              </a:rPr>
              <a:t>Дети постигают поистине универсальный характер бумаги, открывая ее поразительные качества, знакомятся с самыми простыми поделками из бумаги и с приготовлениями более сложных, трудоемких и, вместе с тем, интересных изделий. Устойчивый интерес детей к творчеству из бумаги обуславливается ещё и тем, что данный материал даёт большой простор творчеству. Бумажный лист помогает ребёнку ощутить себя художником, дизайнером, конструктором, а самое главное — безгранично творческим человеком. Кроме того, дети приобретают опыт работы в коллективе, умение выслушивать и воспринимать чужую точку зрения.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600200"/>
            <a:ext cx="7704856" cy="4525963"/>
          </a:xfrm>
        </p:spPr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>Замечательный  педагог  В.  А.  Сухомлинский  писал:  “Истоки  творческих способностей  и  дарования  детей  на  кончиках  их  пальцев.  От  пальцев, образно  говоря,  идут  тончайшие  ручейки,  которые  питают  источник творческой  мысли.  Чем  больше  уверенности  и  изобретательности  в движениях детской руки, тем тоньше взаимодействие с орудием труда, чем сложнее  движение,  необходимое  для  этого  взаимодействия,  тем  глубже входит  взаимодействие  руки  с  природой,  с  общественным  трудом  в духовную  жизнь  ребенка.  Другими  словами:  чем  больше  мастерства  в детской руке, тем умнее ребенок”. 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omic Sans MS" pitchFamily="66" charset="0"/>
              </a:rPr>
              <a:t>Знакомство с бумагой</a:t>
            </a:r>
            <a:endParaRPr lang="ru-RU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7272808" cy="4281339"/>
          </a:xfrm>
        </p:spPr>
        <p:txBody>
          <a:bodyPr/>
          <a:lstStyle/>
          <a:p>
            <a:pPr algn="ctr">
              <a:buNone/>
            </a:pP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На первом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занятии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следует </a:t>
            </a:r>
          </a:p>
          <a:p>
            <a:pPr algn="ctr"/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познакомить детей с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бумагой,</a:t>
            </a:r>
            <a:endParaRPr lang="ru-RU" sz="20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39471D"/>
              </a:solidFill>
              <a:latin typeface="Comic Sans MS" pitchFamily="66" charset="0"/>
              <a:cs typeface="Arial"/>
            </a:endParaRPr>
          </a:p>
          <a:p>
            <a:pPr algn="ctr">
              <a:buNone/>
            </a:pP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 как конструктивным материалом,</a:t>
            </a:r>
          </a:p>
          <a:p>
            <a:pPr algn="ctr"/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 ее особенностями и свойствами,</a:t>
            </a:r>
          </a:p>
          <a:p>
            <a:pPr algn="ctr"/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 вызвать желание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мастерить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из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бумаги </a:t>
            </a:r>
          </a:p>
          <a:p>
            <a:pPr algn="ctr">
              <a:buNone/>
            </a:pP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9471D"/>
                </a:solidFill>
                <a:latin typeface="Comic Sans MS" pitchFamily="66" charset="0"/>
                <a:cs typeface="Arial"/>
              </a:rPr>
              <a:t>А далее</a:t>
            </a:r>
          </a:p>
          <a:p>
            <a:pPr algn="ctr">
              <a:buNone/>
            </a:pPr>
            <a:endParaRPr lang="ru-RU" sz="20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39471D"/>
              </a:solidFill>
              <a:latin typeface="Comic Sans MS" pitchFamily="66" charset="0"/>
              <a:cs typeface="Arial"/>
            </a:endParaRPr>
          </a:p>
          <a:p>
            <a:pPr lvl="3"/>
            <a:r>
              <a:rPr lang="ru-RU" b="1" dirty="0" smtClean="0">
                <a:solidFill>
                  <a:srgbClr val="39471D"/>
                </a:solidFill>
                <a:latin typeface="Comic Sans MS" pitchFamily="66" charset="0"/>
              </a:rPr>
              <a:t>Работа с рваной бумагой</a:t>
            </a:r>
          </a:p>
          <a:p>
            <a:pPr lvl="3"/>
            <a:r>
              <a:rPr lang="ru-RU" b="1" dirty="0" smtClean="0">
                <a:solidFill>
                  <a:srgbClr val="39471D"/>
                </a:solidFill>
                <a:latin typeface="Comic Sans MS" pitchFamily="66" charset="0"/>
              </a:rPr>
              <a:t>Работа с полосками</a:t>
            </a:r>
          </a:p>
          <a:p>
            <a:pPr lvl="3"/>
            <a:r>
              <a:rPr lang="ru-RU" b="1" dirty="0" smtClean="0">
                <a:solidFill>
                  <a:srgbClr val="39471D"/>
                </a:solidFill>
                <a:latin typeface="Comic Sans MS" pitchFamily="66" charset="0"/>
              </a:rPr>
              <a:t>Поделки из  готовых форм</a:t>
            </a:r>
            <a:endParaRPr lang="ru-RU" b="1" dirty="0">
              <a:solidFill>
                <a:srgbClr val="39471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820008" cy="1872208"/>
          </a:xfrm>
        </p:spPr>
        <p:txBody>
          <a:bodyPr/>
          <a:lstStyle/>
          <a:p>
            <a:r>
              <a:rPr lang="ru-RU" sz="2400" b="1" dirty="0" smtClean="0">
                <a:latin typeface="Comic Sans MS" pitchFamily="66" charset="0"/>
              </a:rPr>
              <a:t>Дети начинают мять бумагу, рвать, резать, закручивать в жгуты, сгибать в разных направлениях.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 descr="G:\Поделки\WP_20170804_09_53_54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143504" y="857232"/>
            <a:ext cx="279517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G:\Поделки\WP_20170808_07_07_56_Pr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786058"/>
            <a:ext cx="3135616" cy="2268596"/>
          </a:xfrm>
          <a:prstGeom prst="rect">
            <a:avLst/>
          </a:prstGeom>
          <a:noFill/>
        </p:spPr>
      </p:pic>
      <p:pic>
        <p:nvPicPr>
          <p:cNvPr id="6" name="Picture 3" descr="G:\Поделки\WP_20170808_07_03_25_Pr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4071942"/>
            <a:ext cx="3226079" cy="226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omic Sans MS" pitchFamily="66" charset="0"/>
              </a:rPr>
              <a:t>Работа с полосками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Полоски можно: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свернуть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колечко,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изогнуть волной,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свернуть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петелькой,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накрутить на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карандаш,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сложить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гармошкой.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5" name="Picture 3" descr="G:\Поделки\WP_20170804_07_50_2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443810" cy="249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G:\Поделки\WP_20170808_07_05_09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3848" y="3573016"/>
            <a:ext cx="4348082" cy="307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оделки\WP_20170804_08_11_58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57158" y="357166"/>
            <a:ext cx="4038600" cy="2268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Поделки\WP_20170804_08_13_34_Pr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r="14798"/>
          <a:stretch>
            <a:fillRect/>
          </a:stretch>
        </p:blipFill>
        <p:spPr bwMode="auto">
          <a:xfrm>
            <a:off x="4786314" y="2000240"/>
            <a:ext cx="3786214" cy="249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G:\Поделки\WP_20170808_07_04_16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14348" y="2857496"/>
            <a:ext cx="4410198" cy="311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522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Знакомство с бумагой</vt:lpstr>
      <vt:lpstr>Слайд 7</vt:lpstr>
      <vt:lpstr>Работа с полосками </vt:lpstr>
      <vt:lpstr>Слайд 9</vt:lpstr>
      <vt:lpstr> Особенно привлекает дошкольников возможность самим создать такие поделки, которые затем будут использованы в играх, инсценировках, оформлении уголка, участка детского сада или подарены на день рождения, к празднику своим родителям, воспитателям или друзьям.   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63</cp:revision>
  <dcterms:created xsi:type="dcterms:W3CDTF">2014-07-06T18:18:01Z</dcterms:created>
  <dcterms:modified xsi:type="dcterms:W3CDTF">2017-08-12T14:05:42Z</dcterms:modified>
</cp:coreProperties>
</file>