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6" r:id="rId6"/>
    <p:sldId id="268" r:id="rId7"/>
    <p:sldId id="269" r:id="rId8"/>
    <p:sldId id="270" r:id="rId9"/>
    <p:sldId id="271"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3" d="100"/>
          <a:sy n="83" d="100"/>
        </p:scale>
        <p:origin x="-177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A615CC9-7346-441E-9788-3C1D2650796F}" type="datetimeFigureOut">
              <a:rPr lang="ru-RU" smtClean="0"/>
              <a:pPr/>
              <a:t>23.01.2017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8AD6B-5F90-44D4-98DD-FCE088D300D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615CC9-7346-441E-9788-3C1D2650796F}" type="datetimeFigureOut">
              <a:rPr lang="ru-RU" smtClean="0"/>
              <a:pPr/>
              <a:t>23.01.2017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8AD6B-5F90-44D4-98DD-FCE088D300D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615CC9-7346-441E-9788-3C1D2650796F}" type="datetimeFigureOut">
              <a:rPr lang="ru-RU" smtClean="0"/>
              <a:pPr/>
              <a:t>23.01.2017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8AD6B-5F90-44D4-98DD-FCE088D300D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615CC9-7346-441E-9788-3C1D2650796F}" type="datetimeFigureOut">
              <a:rPr lang="ru-RU" smtClean="0"/>
              <a:pPr/>
              <a:t>23.01.2017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8AD6B-5F90-44D4-98DD-FCE088D300D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A615CC9-7346-441E-9788-3C1D2650796F}" type="datetimeFigureOut">
              <a:rPr lang="ru-RU" smtClean="0"/>
              <a:pPr/>
              <a:t>23.01.2017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8AD6B-5F90-44D4-98DD-FCE088D300D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A615CC9-7346-441E-9788-3C1D2650796F}" type="datetimeFigureOut">
              <a:rPr lang="ru-RU" smtClean="0"/>
              <a:pPr/>
              <a:t>23.01.2017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8AD6B-5F90-44D4-98DD-FCE088D300D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A615CC9-7346-441E-9788-3C1D2650796F}" type="datetimeFigureOut">
              <a:rPr lang="ru-RU" smtClean="0"/>
              <a:pPr/>
              <a:t>23.01.2017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2A8AD6B-5F90-44D4-98DD-FCE088D300D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A615CC9-7346-441E-9788-3C1D2650796F}" type="datetimeFigureOut">
              <a:rPr lang="ru-RU" smtClean="0"/>
              <a:pPr/>
              <a:t>23.01.2017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2A8AD6B-5F90-44D4-98DD-FCE088D300D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A615CC9-7346-441E-9788-3C1D2650796F}" type="datetimeFigureOut">
              <a:rPr lang="ru-RU" smtClean="0"/>
              <a:pPr/>
              <a:t>23.01.2017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2A8AD6B-5F90-44D4-98DD-FCE088D300D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A615CC9-7346-441E-9788-3C1D2650796F}" type="datetimeFigureOut">
              <a:rPr lang="ru-RU" smtClean="0"/>
              <a:pPr/>
              <a:t>23.01.2017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8AD6B-5F90-44D4-98DD-FCE088D300D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A615CC9-7346-441E-9788-3C1D2650796F}" type="datetimeFigureOut">
              <a:rPr lang="ru-RU" smtClean="0"/>
              <a:pPr/>
              <a:t>23.01.2017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8AD6B-5F90-44D4-98DD-FCE088D300D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15CC9-7346-441E-9788-3C1D2650796F}" type="datetimeFigureOut">
              <a:rPr lang="ru-RU" smtClean="0"/>
              <a:pPr/>
              <a:t>23.01.2017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8AD6B-5F90-44D4-98DD-FCE088D300D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images (2).jpg"/>
          <p:cNvPicPr>
            <a:picLocks noChangeAspect="1"/>
          </p:cNvPicPr>
          <p:nvPr/>
        </p:nvPicPr>
        <p:blipFill>
          <a:blip r:embed="rId2" cstate="print"/>
          <a:stretch>
            <a:fillRect/>
          </a:stretch>
        </p:blipFill>
        <p:spPr>
          <a:xfrm>
            <a:off x="0" y="0"/>
            <a:ext cx="9323512" cy="6858000"/>
          </a:xfrm>
          <a:prstGeom prst="rect">
            <a:avLst/>
          </a:prstGeom>
        </p:spPr>
      </p:pic>
      <p:sp>
        <p:nvSpPr>
          <p:cNvPr id="2" name="Заголовок 1"/>
          <p:cNvSpPr>
            <a:spLocks noGrp="1"/>
          </p:cNvSpPr>
          <p:nvPr>
            <p:ph type="ctrTitle"/>
          </p:nvPr>
        </p:nvSpPr>
        <p:spPr>
          <a:xfrm>
            <a:off x="2627784" y="2130425"/>
            <a:ext cx="4968552" cy="1946647"/>
          </a:xfrm>
        </p:spPr>
        <p:txBody>
          <a:bodyPr>
            <a:normAutofit/>
          </a:bodyPr>
          <a:lstStyle/>
          <a:p>
            <a:r>
              <a:rPr lang="ru-RU" sz="1800" b="1" i="1" dirty="0" smtClean="0">
                <a:latin typeface="Times New Roman" pitchFamily="18" charset="0"/>
                <a:cs typeface="Times New Roman" pitchFamily="18" charset="0"/>
              </a:rPr>
              <a:t>Использование</a:t>
            </a:r>
            <a:r>
              <a:rPr lang="ru-RU" sz="1600" b="1" i="1" dirty="0" smtClean="0">
                <a:latin typeface="Times New Roman" pitchFamily="18" charset="0"/>
                <a:cs typeface="Times New Roman" pitchFamily="18" charset="0"/>
              </a:rPr>
              <a:t> сказок в познавательно -речевом развитии дошкольников в условиях реализации ФГОС ДО</a:t>
            </a:r>
            <a:endParaRPr lang="ru-RU" sz="16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4221088"/>
            <a:ext cx="5360640" cy="1417712"/>
          </a:xfrm>
        </p:spPr>
        <p:txBody>
          <a:bodyPr>
            <a:normAutofit/>
          </a:bodyPr>
          <a:lstStyle/>
          <a:p>
            <a:pPr algn="r"/>
            <a:r>
              <a:rPr lang="ru-RU" sz="1400" b="1" dirty="0" smtClean="0">
                <a:latin typeface="Times New Roman" pitchFamily="18" charset="0"/>
                <a:cs typeface="Times New Roman" pitchFamily="18" charset="0"/>
              </a:rPr>
              <a:t>Подготовила  воспитатель</a:t>
            </a:r>
          </a:p>
          <a:p>
            <a:pPr algn="r"/>
            <a:r>
              <a:rPr lang="ru-RU" sz="1400" b="1" dirty="0" smtClean="0">
                <a:latin typeface="Times New Roman" pitchFamily="18" charset="0"/>
                <a:cs typeface="Times New Roman" pitchFamily="18" charset="0"/>
              </a:rPr>
              <a:t>Е.в. Николаева</a:t>
            </a:r>
            <a:endParaRPr lang="ru-RU" sz="1400" b="1" dirty="0">
              <a:latin typeface="Times New Roman" pitchFamily="18" charset="0"/>
              <a:cs typeface="Times New Roman" pitchFamily="18" charset="0"/>
            </a:endParaRPr>
          </a:p>
        </p:txBody>
      </p:sp>
      <p:sp>
        <p:nvSpPr>
          <p:cNvPr id="4" name="Rectangle 14"/>
          <p:cNvSpPr>
            <a:spLocks noChangeArrowheads="1"/>
          </p:cNvSpPr>
          <p:nvPr/>
        </p:nvSpPr>
        <p:spPr bwMode="auto">
          <a:xfrm>
            <a:off x="1619672" y="932843"/>
            <a:ext cx="6264696" cy="1261884"/>
          </a:xfrm>
          <a:prstGeom prst="rect">
            <a:avLst/>
          </a:prstGeom>
          <a:noFill/>
          <a:ln w="9525">
            <a:noFill/>
            <a:miter lim="800000"/>
            <a:headEnd/>
            <a:tailEnd/>
          </a:ln>
        </p:spPr>
        <p:txBody>
          <a:bodyPr wrap="square" anchor="ctr">
            <a:spAutoFit/>
          </a:bodyPr>
          <a:lstStyle/>
          <a:p>
            <a:pPr algn="ctr"/>
            <a:r>
              <a:rPr lang="ru-RU" sz="1200" b="1" dirty="0"/>
              <a:t>государственное бюджетное общеобразовательное учреждение Самарской области </a:t>
            </a:r>
            <a:endParaRPr lang="ru-RU" sz="1200" dirty="0"/>
          </a:p>
          <a:p>
            <a:pPr algn="ctr"/>
            <a:r>
              <a:rPr lang="ru-RU" sz="1200" b="1" dirty="0" smtClean="0"/>
              <a:t>основная общеобразовательная школа № 23 </a:t>
            </a:r>
            <a:br>
              <a:rPr lang="ru-RU" sz="1200" b="1" dirty="0" smtClean="0"/>
            </a:br>
            <a:r>
              <a:rPr lang="ru-RU" sz="1200" b="1" dirty="0" smtClean="0"/>
              <a:t>города Сызрани городского округа Сызрань Самарской области,</a:t>
            </a:r>
            <a:endParaRPr lang="ru-RU" sz="1200" dirty="0" smtClean="0"/>
          </a:p>
          <a:p>
            <a:pPr algn="ctr"/>
            <a:r>
              <a:rPr lang="ru-RU" sz="1200" b="1" dirty="0" smtClean="0"/>
              <a:t>структурное </a:t>
            </a:r>
            <a:r>
              <a:rPr lang="ru-RU" sz="1200" b="1" dirty="0"/>
              <a:t>подразделение «Детский сад № 70»,</a:t>
            </a:r>
            <a:endParaRPr lang="ru-RU" sz="1200" dirty="0"/>
          </a:p>
          <a:p>
            <a:pPr algn="ctr"/>
            <a:r>
              <a:rPr lang="ru-RU" sz="1200" b="1" dirty="0"/>
              <a:t>реализующее  общеобразовательные программы дошкольного образования</a:t>
            </a:r>
            <a:endParaRPr lang="ru-RU" sz="1200" dirty="0"/>
          </a:p>
          <a:p>
            <a:pPr algn="ctr"/>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47373072.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1259632" y="692696"/>
            <a:ext cx="6984776" cy="1368152"/>
          </a:xfrm>
        </p:spPr>
        <p:txBody>
          <a:bodyPr>
            <a:noAutofit/>
          </a:bodyPr>
          <a:lstStyle/>
          <a:p>
            <a:pPr algn="l"/>
            <a:r>
              <a:rPr lang="ru-RU" sz="1800" b="1" dirty="0">
                <a:latin typeface="Times New Roman" pitchFamily="18" charset="0"/>
                <a:cs typeface="Times New Roman" pitchFamily="18" charset="0"/>
              </a:rPr>
              <a:t>Народные сказки помогают воспитанию глубины чувств и эмоциональной</a:t>
            </a:r>
            <a:r>
              <a:rPr lang="ru-RU" sz="1800" dirty="0">
                <a:latin typeface="Times New Roman" pitchFamily="18" charset="0"/>
                <a:cs typeface="Times New Roman" pitchFamily="18" charset="0"/>
              </a:rPr>
              <a:t> </a:t>
            </a:r>
            <a:r>
              <a:rPr lang="ru-RU" sz="1800" b="1" dirty="0" smtClean="0">
                <a:latin typeface="Times New Roman" pitchFamily="18" charset="0"/>
                <a:cs typeface="Times New Roman" pitchFamily="18" charset="0"/>
              </a:rPr>
              <a:t>отзывчивости </a:t>
            </a:r>
            <a:r>
              <a:rPr lang="ru-RU" sz="1800" b="1" dirty="0">
                <a:latin typeface="Times New Roman" pitchFamily="18" charset="0"/>
                <a:cs typeface="Times New Roman" pitchFamily="18" charset="0"/>
              </a:rPr>
              <a:t>маленького слушателя. Сопереживая, ребенок интуитивно, с </a:t>
            </a:r>
            <a:r>
              <a:rPr lang="ru-RU" sz="1800" b="1" dirty="0" smtClean="0">
                <a:latin typeface="Times New Roman" pitchFamily="18" charset="0"/>
                <a:cs typeface="Times New Roman" pitchFamily="18" charset="0"/>
              </a:rPr>
              <a:t>помощью </a:t>
            </a:r>
            <a:r>
              <a:rPr lang="ru-RU" sz="1800" b="1" dirty="0">
                <a:latin typeface="Times New Roman" pitchFamily="18" charset="0"/>
                <a:cs typeface="Times New Roman" pitchFamily="18" charset="0"/>
              </a:rPr>
              <a:t>чувств, постигает то, что он еще в силу возраста не всегда может осмыслить разумом. А ведь память чувств самая сильная и остается с человеком на всю жизнь.</a:t>
            </a:r>
          </a:p>
        </p:txBody>
      </p:sp>
      <p:sp>
        <p:nvSpPr>
          <p:cNvPr id="3" name="Содержимое 2"/>
          <p:cNvSpPr>
            <a:spLocks noGrp="1"/>
          </p:cNvSpPr>
          <p:nvPr>
            <p:ph idx="1"/>
          </p:nvPr>
        </p:nvSpPr>
        <p:spPr>
          <a:xfrm>
            <a:off x="827584" y="2636912"/>
            <a:ext cx="7488832" cy="3240360"/>
          </a:xfrm>
        </p:spPr>
        <p:txBody>
          <a:bodyPr>
            <a:noAutofit/>
          </a:bodyPr>
          <a:lstStyle/>
          <a:p>
            <a:r>
              <a:rPr lang="ru-RU" sz="1600" dirty="0" smtClean="0">
                <a:latin typeface="Times New Roman" pitchFamily="18" charset="0"/>
                <a:cs typeface="Times New Roman" pitchFamily="18" charset="0"/>
              </a:rPr>
              <a:t>Прежде чем приступить к рассказыванию нужно самим проработать текст: сделать анализ, выделить тему, подготовить наглядный материал. </a:t>
            </a:r>
          </a:p>
          <a:p>
            <a:r>
              <a:rPr lang="ru-RU" sz="1600" dirty="0" smtClean="0">
                <a:latin typeface="Times New Roman" pitchFamily="18" charset="0"/>
                <a:cs typeface="Times New Roman" pitchFamily="18" charset="0"/>
              </a:rPr>
              <a:t>Перед рассказыванием надо настроить детей на слушание. Для этого можно использовать сюрпризный момент, появление персонажа.</a:t>
            </a:r>
          </a:p>
          <a:p>
            <a:r>
              <a:rPr lang="ru-RU" sz="1600" dirty="0" smtClean="0">
                <a:latin typeface="Times New Roman" pitchFamily="18" charset="0"/>
                <a:cs typeface="Times New Roman" pitchFamily="18" charset="0"/>
              </a:rPr>
              <a:t> Сказки надо рассказывать регулярно. Именно рассказывать, а не читать. При этом эмоционально, выразительно и ярко. Не надо забывать про учёт индивидуальных особенностей ребёнка. Познавательные сказки надо преподносить последовательно, учитывая усложнение материала. </a:t>
            </a:r>
          </a:p>
          <a:p>
            <a:r>
              <a:rPr lang="ru-RU" sz="1600" dirty="0" smtClean="0">
                <a:latin typeface="Times New Roman" pitchFamily="18" charset="0"/>
                <a:cs typeface="Times New Roman" pitchFamily="18" charset="0"/>
              </a:rPr>
              <a:t>Для закрепления знаний полезны такие методы, как дидактические игры на материале знакомых сказок, могут служить игры “Отгадай мою сказку”, “Один начинает – другой продолжает”, “Откуда я?” (описание героев) и другие. </a:t>
            </a:r>
          </a:p>
          <a:p>
            <a:r>
              <a:rPr lang="ru-RU" sz="1600" dirty="0">
                <a:latin typeface="Times New Roman" pitchFamily="18" charset="0"/>
                <a:cs typeface="Times New Roman" pitchFamily="18" charset="0"/>
              </a:rPr>
              <a:t> </a:t>
            </a:r>
          </a:p>
          <a:p>
            <a:endParaRPr lang="ru-RU"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7373072.jpg"/>
          <p:cNvPicPr>
            <a:picLocks noChangeAspect="1"/>
          </p:cNvPicPr>
          <p:nvPr/>
        </p:nvPicPr>
        <p:blipFill>
          <a:blip r:embed="rId2" cstate="print"/>
          <a:stretch>
            <a:fillRect/>
          </a:stretch>
        </p:blipFill>
        <p:spPr>
          <a:xfrm>
            <a:off x="0" y="0"/>
            <a:ext cx="9144000" cy="7118648"/>
          </a:xfrm>
          <a:prstGeom prst="rect">
            <a:avLst/>
          </a:prstGeom>
        </p:spPr>
      </p:pic>
      <p:sp>
        <p:nvSpPr>
          <p:cNvPr id="2" name="Заголовок 1"/>
          <p:cNvSpPr>
            <a:spLocks noGrp="1"/>
          </p:cNvSpPr>
          <p:nvPr>
            <p:ph type="title"/>
          </p:nvPr>
        </p:nvSpPr>
        <p:spPr>
          <a:xfrm>
            <a:off x="457200" y="274638"/>
            <a:ext cx="8229600" cy="2578298"/>
          </a:xfrm>
        </p:spPr>
        <p:txBody>
          <a:bodyPr>
            <a:normAutofit/>
          </a:bodyPr>
          <a:lstStyle/>
          <a:p>
            <a:r>
              <a:rPr lang="ru-RU" sz="1800" dirty="0">
                <a:latin typeface="Times New Roman" pitchFamily="18" charset="0"/>
                <a:cs typeface="Times New Roman" pitchFamily="18" charset="0"/>
              </a:rPr>
              <a:t>В</a:t>
            </a:r>
            <a:r>
              <a:rPr lang="ru-RU" sz="1800" dirty="0" smtClean="0">
                <a:latin typeface="Times New Roman" pitchFamily="18" charset="0"/>
                <a:cs typeface="Times New Roman" pitchFamily="18" charset="0"/>
              </a:rPr>
              <a:t>ажнейшая </a:t>
            </a:r>
            <a:r>
              <a:rPr lang="ru-RU" sz="1800" dirty="0">
                <a:latin typeface="Times New Roman" pitchFamily="18" charset="0"/>
                <a:cs typeface="Times New Roman" pitchFamily="18" charset="0"/>
              </a:rPr>
              <a:t>задача в работе с детьми 3-4 лет – это воспитание правильного звукопроизношения. Поэтому, я включаю в работу большое количество динамических артикуляционных упражнений. Выполняя их, ребенок будет вырабатывать  точность и </a:t>
            </a:r>
            <a:r>
              <a:rPr lang="ru-RU" sz="1800" dirty="0" err="1" smtClean="0">
                <a:latin typeface="Times New Roman" pitchFamily="18" charset="0"/>
                <a:cs typeface="Times New Roman" pitchFamily="18" charset="0"/>
              </a:rPr>
              <a:t>скоорденированность</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движений губ и языка, переключаемость с одного артикуляционного уклада на другой</a:t>
            </a:r>
            <a:r>
              <a:rPr lang="ru-RU" sz="1800" dirty="0"/>
              <a:t>.</a:t>
            </a:r>
            <a:br>
              <a:rPr lang="ru-RU" sz="1800" dirty="0"/>
            </a:br>
            <a:endParaRPr lang="ru-RU" sz="1800" dirty="0"/>
          </a:p>
        </p:txBody>
      </p:sp>
      <p:pic>
        <p:nvPicPr>
          <p:cNvPr id="8" name="Рисунок 7" descr="P1010015.JPG"/>
          <p:cNvPicPr>
            <a:picLocks noChangeAspect="1"/>
          </p:cNvPicPr>
          <p:nvPr/>
        </p:nvPicPr>
        <p:blipFill>
          <a:blip r:embed="rId3" cstate="print"/>
          <a:stretch>
            <a:fillRect/>
          </a:stretch>
        </p:blipFill>
        <p:spPr>
          <a:xfrm>
            <a:off x="847304" y="2636912"/>
            <a:ext cx="3744416" cy="3672408"/>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4860032" y="2780928"/>
            <a:ext cx="3672408" cy="33843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47373072.jpg"/>
          <p:cNvPicPr>
            <a:picLocks noGrp="1" noChangeAspect="1"/>
          </p:cNvPicPr>
          <p:nvPr>
            <p:ph idx="1"/>
          </p:nvPr>
        </p:nvPicPr>
        <p:blipFill>
          <a:blip r:embed="rId2" cstate="print"/>
          <a:stretch>
            <a:fillRect/>
          </a:stretch>
        </p:blipFill>
        <p:spPr>
          <a:xfrm>
            <a:off x="0" y="0"/>
            <a:ext cx="9144000" cy="6858000"/>
          </a:xfrm>
        </p:spPr>
      </p:pic>
      <p:sp>
        <p:nvSpPr>
          <p:cNvPr id="4" name="Текст 3"/>
          <p:cNvSpPr>
            <a:spLocks noGrp="1"/>
          </p:cNvSpPr>
          <p:nvPr>
            <p:ph type="body" sz="half" idx="2"/>
          </p:nvPr>
        </p:nvSpPr>
        <p:spPr>
          <a:xfrm>
            <a:off x="1187624" y="992485"/>
            <a:ext cx="6984776" cy="1788443"/>
          </a:xfrm>
        </p:spPr>
        <p:txBody>
          <a:bodyPr>
            <a:noAutofit/>
          </a:bodyPr>
          <a:lstStyle/>
          <a:p>
            <a:r>
              <a:rPr lang="ru-RU" sz="1800" dirty="0">
                <a:latin typeface="Times New Roman" pitchFamily="18" charset="0"/>
                <a:cs typeface="Times New Roman" pitchFamily="18" charset="0"/>
              </a:rPr>
              <a:t>На материалах сказок  ребята легче усваивают математические задания. Пока мы только сравниваем героев, предметы сказок по размеру, величине (медведь большой, заяц маленький), помогаем Маше определиться на каком стуле сидеть, из какой ложки есть, понимаем </a:t>
            </a:r>
            <a:r>
              <a:rPr lang="ru-RU" sz="1800" dirty="0" smtClean="0">
                <a:latin typeface="Times New Roman" pitchFamily="18" charset="0"/>
                <a:cs typeface="Times New Roman" pitchFamily="18" charset="0"/>
              </a:rPr>
              <a:t>,что </a:t>
            </a:r>
            <a:r>
              <a:rPr lang="ru-RU" sz="1800" dirty="0">
                <a:latin typeface="Times New Roman" pitchFamily="18" charset="0"/>
                <a:cs typeface="Times New Roman" pitchFamily="18" charset="0"/>
              </a:rPr>
              <a:t>колобок круглый -  он катится ,учимся находить героя который «заблудился» игра « Кто лишний».</a:t>
            </a:r>
          </a:p>
        </p:txBody>
      </p:sp>
      <p:pic>
        <p:nvPicPr>
          <p:cNvPr id="7" name="Рисунок 6" descr="P1010012.JPG"/>
          <p:cNvPicPr>
            <a:picLocks noChangeAspect="1"/>
          </p:cNvPicPr>
          <p:nvPr/>
        </p:nvPicPr>
        <p:blipFill>
          <a:blip r:embed="rId3" cstate="print"/>
          <a:stretch>
            <a:fillRect/>
          </a:stretch>
        </p:blipFill>
        <p:spPr>
          <a:xfrm rot="5400000">
            <a:off x="4896036" y="2744924"/>
            <a:ext cx="3240360" cy="3168352"/>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6200000">
            <a:off x="1187624" y="2708920"/>
            <a:ext cx="3240360" cy="32403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Содержимое 6" descr="47373072.jpg"/>
          <p:cNvPicPr>
            <a:picLocks noChangeAspect="1"/>
          </p:cNvPicPr>
          <p:nvPr/>
        </p:nvPicPr>
        <p:blipFill>
          <a:blip r:embed="rId2" cstate="print"/>
          <a:stretch>
            <a:fillRect/>
          </a:stretch>
        </p:blipFill>
        <p:spPr>
          <a:xfrm>
            <a:off x="-72008" y="0"/>
            <a:ext cx="9216008" cy="7749480"/>
          </a:xfrm>
          <a:prstGeom prst="rect">
            <a:avLst/>
          </a:prstGeom>
        </p:spPr>
      </p:pic>
      <p:pic>
        <p:nvPicPr>
          <p:cNvPr id="9" name="Содержимое 8" descr="47373072.jpg"/>
          <p:cNvPicPr>
            <a:picLocks noGrp="1" noChangeAspect="1"/>
          </p:cNvPicPr>
          <p:nvPr>
            <p:ph sz="half" idx="2"/>
          </p:nvPr>
        </p:nvPicPr>
        <p:blipFill>
          <a:blip r:embed="rId2" cstate="print"/>
          <a:stretch>
            <a:fillRect/>
          </a:stretch>
        </p:blipFill>
        <p:spPr>
          <a:xfrm>
            <a:off x="2843808" y="7721000"/>
            <a:ext cx="4752528" cy="45719"/>
          </a:xfrm>
        </p:spPr>
      </p:pic>
      <p:sp>
        <p:nvSpPr>
          <p:cNvPr id="2" name="Заголовок 1"/>
          <p:cNvSpPr>
            <a:spLocks noGrp="1"/>
          </p:cNvSpPr>
          <p:nvPr>
            <p:ph type="title"/>
          </p:nvPr>
        </p:nvSpPr>
        <p:spPr>
          <a:xfrm>
            <a:off x="1259632" y="476672"/>
            <a:ext cx="6984776" cy="1440160"/>
          </a:xfrm>
        </p:spPr>
        <p:txBody>
          <a:bodyPr>
            <a:noAutofit/>
          </a:bodyPr>
          <a:lstStyle/>
          <a:p>
            <a:r>
              <a:rPr lang="ru-RU" sz="1800" dirty="0" smtClean="0">
                <a:latin typeface="Times New Roman" pitchFamily="18" charset="0"/>
                <a:cs typeface="Times New Roman" pitchFamily="18" charset="0"/>
              </a:rPr>
              <a:t>Очень удобно с помощью предметов-заместителей инсценировать сказки, это палочки </a:t>
            </a:r>
            <a:r>
              <a:rPr lang="ru-RU" sz="1800" dirty="0" err="1" smtClean="0">
                <a:latin typeface="Times New Roman" pitchFamily="18" charset="0"/>
                <a:cs typeface="Times New Roman" pitchFamily="18" charset="0"/>
              </a:rPr>
              <a:t>Кюизенера</a:t>
            </a:r>
            <a:r>
              <a:rPr lang="ru-RU" sz="1800" dirty="0" smtClean="0">
                <a:latin typeface="Times New Roman" pitchFamily="18" charset="0"/>
                <a:cs typeface="Times New Roman" pitchFamily="18" charset="0"/>
              </a:rPr>
              <a:t> и блоки </a:t>
            </a:r>
            <a:r>
              <a:rPr lang="ru-RU" sz="1800" dirty="0" err="1" smtClean="0">
                <a:latin typeface="Times New Roman" pitchFamily="18" charset="0"/>
                <a:cs typeface="Times New Roman" pitchFamily="18" charset="0"/>
              </a:rPr>
              <a:t>Дьенеша</a:t>
            </a:r>
            <a:r>
              <a:rPr lang="ru-RU" sz="1800" dirty="0" smtClean="0">
                <a:latin typeface="Times New Roman" pitchFamily="18" charset="0"/>
                <a:cs typeface="Times New Roman" pitchFamily="18" charset="0"/>
              </a:rPr>
              <a:t>. Вместо них можно использовать любые кубики и палочки. Но эти пособия, кроме своей универсальности в игре, еще и очень полезны в математических играх</a:t>
            </a:r>
            <a:endParaRPr lang="ru-RU" sz="1800" dirty="0">
              <a:latin typeface="Times New Roman" pitchFamily="18" charset="0"/>
              <a:cs typeface="Times New Roman" pitchFamily="18" charset="0"/>
            </a:endParaRPr>
          </a:p>
        </p:txBody>
      </p:sp>
      <p:sp>
        <p:nvSpPr>
          <p:cNvPr id="3" name="Текст 2"/>
          <p:cNvSpPr>
            <a:spLocks noGrp="1"/>
          </p:cNvSpPr>
          <p:nvPr>
            <p:ph type="body" idx="1"/>
          </p:nvPr>
        </p:nvSpPr>
        <p:spPr>
          <a:xfrm>
            <a:off x="643694" y="2132856"/>
            <a:ext cx="4040188" cy="639762"/>
          </a:xfrm>
        </p:spPr>
        <p:txBody>
          <a:bodyPr>
            <a:normAutofit/>
          </a:bodyPr>
          <a:lstStyle/>
          <a:p>
            <a:r>
              <a:rPr lang="ru-RU" dirty="0"/>
              <a:t>. </a:t>
            </a:r>
            <a:endParaRPr lang="ru-RU" sz="2600" b="0" dirty="0">
              <a:latin typeface="Times New Roman" pitchFamily="18" charset="0"/>
              <a:cs typeface="Times New Roman" pitchFamily="18" charset="0"/>
            </a:endParaRPr>
          </a:p>
          <a:p>
            <a:endParaRPr lang="ru-RU" dirty="0"/>
          </a:p>
        </p:txBody>
      </p:sp>
      <p:sp>
        <p:nvSpPr>
          <p:cNvPr id="5" name="Текст 4"/>
          <p:cNvSpPr>
            <a:spLocks noGrp="1"/>
          </p:cNvSpPr>
          <p:nvPr>
            <p:ph type="body" sz="quarter" idx="3"/>
          </p:nvPr>
        </p:nvSpPr>
        <p:spPr>
          <a:xfrm>
            <a:off x="4716016" y="1916832"/>
            <a:ext cx="4041775" cy="792088"/>
          </a:xfrm>
        </p:spPr>
        <p:txBody>
          <a:bodyPr>
            <a:normAutofit/>
          </a:bodyPr>
          <a:lstStyle/>
          <a:p>
            <a:pPr>
              <a:buFont typeface="Wingdings" pitchFamily="2" charset="2"/>
              <a:buChar char="Ø"/>
            </a:pPr>
            <a:r>
              <a:rPr lang="ru-RU" sz="1600" b="0" dirty="0">
                <a:latin typeface="Times New Roman" pitchFamily="18" charset="0"/>
                <a:cs typeface="Times New Roman" pitchFamily="18" charset="0"/>
              </a:rPr>
              <a:t>В сказке « Теремок» герои появляются от меньшего к большему</a:t>
            </a:r>
          </a:p>
        </p:txBody>
      </p:sp>
      <p:pic>
        <p:nvPicPr>
          <p:cNvPr id="4" name="Объект 3"/>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665436" y="2924944"/>
            <a:ext cx="3816424" cy="3031331"/>
          </a:xfrm>
        </p:spPr>
      </p:pic>
      <p:sp>
        <p:nvSpPr>
          <p:cNvPr id="7" name="Прямоугольник 6"/>
          <p:cNvSpPr/>
          <p:nvPr/>
        </p:nvSpPr>
        <p:spPr>
          <a:xfrm>
            <a:off x="863588" y="2132856"/>
            <a:ext cx="3672408" cy="584775"/>
          </a:xfrm>
          <a:prstGeom prst="rect">
            <a:avLst/>
          </a:prstGeom>
        </p:spPr>
        <p:txBody>
          <a:bodyPr wrap="square">
            <a:spAutoFit/>
          </a:bodyPr>
          <a:lstStyle/>
          <a:p>
            <a:pPr>
              <a:buFont typeface="Wingdings" pitchFamily="2" charset="2"/>
              <a:buChar char="Ø"/>
            </a:pPr>
            <a:r>
              <a:rPr lang="ru-RU" sz="1600" dirty="0" smtClean="0">
                <a:latin typeface="Times New Roman" pitchFamily="18" charset="0"/>
                <a:cs typeface="Times New Roman" pitchFamily="18" charset="0"/>
              </a:rPr>
              <a:t>«Репка » герои появляются от большего (деда) к меньшему (мышке).</a:t>
            </a:r>
            <a:endParaRPr lang="ru-RU" sz="1600" dirty="0">
              <a:latin typeface="Times New Roman" pitchFamily="18" charset="0"/>
              <a:cs typeface="Times New Roman"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5114315" y="2545824"/>
            <a:ext cx="3024338" cy="37825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47373072.jpg"/>
          <p:cNvPicPr>
            <a:picLocks noGrp="1" noChangeAspect="1"/>
          </p:cNvPicPr>
          <p:nvPr>
            <p:ph sz="half" idx="2"/>
          </p:nvPr>
        </p:nvPicPr>
        <p:blipFill>
          <a:blip r:embed="rId2" cstate="print"/>
          <a:stretch>
            <a:fillRect/>
          </a:stretch>
        </p:blipFill>
        <p:spPr>
          <a:xfrm>
            <a:off x="0" y="0"/>
            <a:ext cx="9144000" cy="8196461"/>
          </a:xfrm>
        </p:spPr>
      </p:pic>
      <p:sp>
        <p:nvSpPr>
          <p:cNvPr id="2" name="Заголовок 1"/>
          <p:cNvSpPr>
            <a:spLocks noGrp="1"/>
          </p:cNvSpPr>
          <p:nvPr>
            <p:ph type="title"/>
          </p:nvPr>
        </p:nvSpPr>
        <p:spPr>
          <a:xfrm>
            <a:off x="395536" y="620688"/>
            <a:ext cx="8229600" cy="432048"/>
          </a:xfrm>
        </p:spPr>
        <p:txBody>
          <a:bodyPr>
            <a:normAutofit/>
          </a:bodyPr>
          <a:lstStyle/>
          <a:p>
            <a:r>
              <a:rPr lang="ru-RU" sz="1800" dirty="0" smtClean="0">
                <a:latin typeface="Times New Roman" pitchFamily="18" charset="0"/>
                <a:cs typeface="Times New Roman" pitchFamily="18" charset="0"/>
              </a:rPr>
              <a:t>          Сказка « Гуси-лебеди»                  Сказка В. </a:t>
            </a:r>
            <a:r>
              <a:rPr lang="ru-RU" sz="1800" dirty="0" err="1" smtClean="0">
                <a:latin typeface="Times New Roman" pitchFamily="18" charset="0"/>
                <a:cs typeface="Times New Roman" pitchFamily="18" charset="0"/>
              </a:rPr>
              <a:t>Сутеева</a:t>
            </a:r>
            <a:r>
              <a:rPr lang="ru-RU" sz="1800" dirty="0" smtClean="0">
                <a:latin typeface="Times New Roman" pitchFamily="18" charset="0"/>
                <a:cs typeface="Times New Roman" pitchFamily="18" charset="0"/>
              </a:rPr>
              <a:t> « Под грибом»</a:t>
            </a:r>
            <a:endParaRPr lang="ru-RU" sz="1800" dirty="0">
              <a:latin typeface="Times New Roman" pitchFamily="18" charset="0"/>
              <a:cs typeface="Times New Roman" pitchFamily="18" charset="0"/>
            </a:endParaRPr>
          </a:p>
        </p:txBody>
      </p:sp>
      <p:sp>
        <p:nvSpPr>
          <p:cNvPr id="3" name="Текст 2"/>
          <p:cNvSpPr>
            <a:spLocks noGrp="1"/>
          </p:cNvSpPr>
          <p:nvPr>
            <p:ph type="body" idx="1"/>
          </p:nvPr>
        </p:nvSpPr>
        <p:spPr>
          <a:xfrm>
            <a:off x="755576" y="1196752"/>
            <a:ext cx="3600400" cy="2736304"/>
          </a:xfrm>
        </p:spPr>
        <p:txBody>
          <a:bodyPr/>
          <a:lstStyle/>
          <a:p>
            <a:endParaRPr lang="ru-RU" dirty="0"/>
          </a:p>
        </p:txBody>
      </p:sp>
      <p:sp>
        <p:nvSpPr>
          <p:cNvPr id="5" name="Текст 4"/>
          <p:cNvSpPr>
            <a:spLocks noGrp="1"/>
          </p:cNvSpPr>
          <p:nvPr>
            <p:ph type="body" sz="quarter" idx="3"/>
          </p:nvPr>
        </p:nvSpPr>
        <p:spPr>
          <a:xfrm>
            <a:off x="4716017" y="1196752"/>
            <a:ext cx="3672408" cy="2778323"/>
          </a:xfrm>
        </p:spPr>
        <p:txBody>
          <a:bodyPr/>
          <a:lstStyle/>
          <a:p>
            <a:endParaRPr lang="ru-RU" dirty="0"/>
          </a:p>
        </p:txBody>
      </p:sp>
      <p:sp>
        <p:nvSpPr>
          <p:cNvPr id="6" name="Содержимое 5"/>
          <p:cNvSpPr>
            <a:spLocks noGrp="1"/>
          </p:cNvSpPr>
          <p:nvPr>
            <p:ph sz="quarter" idx="4"/>
          </p:nvPr>
        </p:nvSpPr>
        <p:spPr>
          <a:xfrm>
            <a:off x="1331639" y="4293096"/>
            <a:ext cx="6336705" cy="2952328"/>
          </a:xfrm>
        </p:spPr>
        <p:txBody>
          <a:bodyPr>
            <a:normAutofit/>
          </a:bodyPr>
          <a:lstStyle/>
          <a:p>
            <a:pPr algn="ctr"/>
            <a:r>
              <a:rPr lang="ru-RU" sz="1800" dirty="0" smtClean="0">
                <a:latin typeface="Times New Roman" pitchFamily="18" charset="0"/>
                <a:cs typeface="Times New Roman" pitchFamily="18" charset="0"/>
              </a:rPr>
              <a:t>Сказку « Три медведя» можно сложить при помощи блоков.</a:t>
            </a:r>
            <a:endParaRPr lang="ru-RU" sz="1800" dirty="0">
              <a:latin typeface="Times New Roman" pitchFamily="18" charset="0"/>
              <a:cs typeface="Times New Roman"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28008" y="4941168"/>
            <a:ext cx="3888432" cy="2592288"/>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1164457" y="715864"/>
            <a:ext cx="2808313" cy="3770092"/>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44008" y="1196752"/>
            <a:ext cx="3744416" cy="28083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7373072.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1331640" y="836712"/>
            <a:ext cx="6984776" cy="936104"/>
          </a:xfrm>
        </p:spPr>
        <p:txBody>
          <a:bodyPr>
            <a:normAutofit fontScale="90000"/>
          </a:bodyPr>
          <a:lstStyle/>
          <a:p>
            <a:r>
              <a:rPr lang="ru-RU" sz="2000" dirty="0">
                <a:latin typeface="Times New Roman" pitchFamily="18" charset="0"/>
                <a:cs typeface="Times New Roman" pitchFamily="18" charset="0"/>
              </a:rPr>
              <a:t>В работу по использованию </a:t>
            </a:r>
            <a:r>
              <a:rPr lang="ru-RU" sz="2000" dirty="0" smtClean="0">
                <a:latin typeface="Times New Roman" pitchFamily="18" charset="0"/>
                <a:cs typeface="Times New Roman" pitchFamily="18" charset="0"/>
              </a:rPr>
              <a:t>сказок, </a:t>
            </a:r>
            <a:r>
              <a:rPr lang="ru-RU" sz="2000" dirty="0">
                <a:latin typeface="Times New Roman" pitchFamily="18" charset="0"/>
                <a:cs typeface="Times New Roman" pitchFamily="18" charset="0"/>
              </a:rPr>
              <a:t>как средства  воспитания музыкально-эстетического развития я включила мимические этюды с жестами. Во время каждого этюда можно дать установку на любой характер персонажа – грустный зайчик, сердитая кукла и т.д.</a:t>
            </a:r>
            <a:br>
              <a:rPr lang="ru-RU" sz="2000" dirty="0">
                <a:latin typeface="Times New Roman" pitchFamily="18" charset="0"/>
                <a:cs typeface="Times New Roman" pitchFamily="18" charset="0"/>
              </a:rPr>
            </a:br>
            <a:r>
              <a:rPr lang="ru-RU" sz="2000" b="1" i="1" dirty="0">
                <a:latin typeface="Times New Roman" pitchFamily="18" charset="0"/>
                <a:cs typeface="Times New Roman" pitchFamily="18" charset="0"/>
              </a:rPr>
              <a:t>Мимические этюды с жестами</a:t>
            </a:r>
            <a:r>
              <a:rPr lang="ru-RU" sz="1800" dirty="0"/>
              <a:t/>
            </a:r>
            <a:br>
              <a:rPr lang="ru-RU" sz="1800" dirty="0"/>
            </a:br>
            <a:endParaRPr lang="ru-RU" sz="1800"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1115613" y="2060847"/>
          <a:ext cx="7056786" cy="4150591"/>
        </p:xfrm>
        <a:graphic>
          <a:graphicData uri="http://schemas.openxmlformats.org/drawingml/2006/table">
            <a:tbl>
              <a:tblPr/>
              <a:tblGrid>
                <a:gridCol w="3528393"/>
                <a:gridCol w="3528393"/>
              </a:tblGrid>
              <a:tr h="203470">
                <a:tc>
                  <a:txBody>
                    <a:bodyPr/>
                    <a:lstStyle/>
                    <a:p>
                      <a:pPr algn="ctr">
                        <a:lnSpc>
                          <a:spcPct val="115000"/>
                        </a:lnSpc>
                        <a:spcAft>
                          <a:spcPts val="0"/>
                        </a:spcAft>
                      </a:pPr>
                      <a:r>
                        <a:rPr lang="ru-RU" sz="1200" b="1" i="1" dirty="0">
                          <a:latin typeface="Times New Roman"/>
                          <a:ea typeface="Times New Roman"/>
                          <a:cs typeface="Times New Roman"/>
                        </a:rPr>
                        <a:t>Эмоциональное состояние персонажа</a:t>
                      </a:r>
                      <a:endParaRPr lang="ru-RU" sz="1200" b="1" i="1" dirty="0">
                        <a:latin typeface="Calibri"/>
                        <a:ea typeface="Calibri"/>
                        <a:cs typeface="Times New Roman"/>
                      </a:endParaRPr>
                    </a:p>
                  </a:txBody>
                  <a:tcPr marL="0" marR="0" marT="0" marB="0">
                    <a:lnL>
                      <a:noFill/>
                    </a:lnL>
                    <a:lnR>
                      <a:noFill/>
                    </a:lnR>
                    <a:lnT>
                      <a:noFill/>
                    </a:lnT>
                    <a:lnB>
                      <a:noFill/>
                    </a:lnB>
                  </a:tcPr>
                </a:tc>
                <a:tc>
                  <a:txBody>
                    <a:bodyPr/>
                    <a:lstStyle/>
                    <a:p>
                      <a:pPr algn="ctr">
                        <a:lnSpc>
                          <a:spcPct val="115000"/>
                        </a:lnSpc>
                        <a:spcAft>
                          <a:spcPts val="840"/>
                        </a:spcAft>
                      </a:pPr>
                      <a:r>
                        <a:rPr lang="ru-RU" sz="1200" b="1" dirty="0">
                          <a:latin typeface="Times New Roman" pitchFamily="18" charset="0"/>
                          <a:ea typeface="Times New Roman"/>
                          <a:cs typeface="Times New Roman" pitchFamily="18" charset="0"/>
                        </a:rPr>
                        <a:t>Действие ребенка</a:t>
                      </a:r>
                      <a:endParaRPr lang="ru-RU" sz="1200" b="1" dirty="0">
                        <a:latin typeface="Times New Roman" pitchFamily="18" charset="0"/>
                        <a:ea typeface="Calibri"/>
                        <a:cs typeface="Times New Roman" pitchFamily="18" charset="0"/>
                      </a:endParaRPr>
                    </a:p>
                  </a:txBody>
                  <a:tcPr marL="0" marR="0" marT="0" marB="0">
                    <a:lnL>
                      <a:noFill/>
                    </a:lnL>
                    <a:lnR>
                      <a:noFill/>
                    </a:lnR>
                    <a:lnT>
                      <a:noFill/>
                    </a:lnT>
                    <a:lnB>
                      <a:noFill/>
                    </a:lnB>
                  </a:tcPr>
                </a:tc>
              </a:tr>
              <a:tr h="856145">
                <a:tc>
                  <a:txBody>
                    <a:bodyPr/>
                    <a:lstStyle/>
                    <a:p>
                      <a:pPr>
                        <a:lnSpc>
                          <a:spcPct val="115000"/>
                        </a:lnSpc>
                        <a:spcAft>
                          <a:spcPts val="0"/>
                        </a:spcAft>
                      </a:pPr>
                      <a:r>
                        <a:rPr lang="ru-RU" sz="1200" b="1" dirty="0">
                          <a:latin typeface="Times New Roman"/>
                          <a:ea typeface="Times New Roman"/>
                          <a:cs typeface="Times New Roman"/>
                        </a:rPr>
                        <a:t>Нам грустно</a:t>
                      </a:r>
                      <a:endParaRPr lang="ru-RU" sz="1200" b="1" dirty="0">
                        <a:latin typeface="Calibri"/>
                        <a:ea typeface="Calibri"/>
                        <a:cs typeface="Times New Roman"/>
                      </a:endParaRPr>
                    </a:p>
                  </a:txBody>
                  <a:tcPr marL="0" marR="0" marT="0" marB="0">
                    <a:lnL>
                      <a:noFill/>
                    </a:lnL>
                    <a:lnR>
                      <a:noFill/>
                    </a:lnR>
                    <a:lnT>
                      <a:noFill/>
                    </a:lnT>
                    <a:lnB>
                      <a:noFill/>
                    </a:lnB>
                  </a:tcPr>
                </a:tc>
                <a:tc>
                  <a:txBody>
                    <a:bodyPr/>
                    <a:lstStyle/>
                    <a:p>
                      <a:pPr marL="342900" lvl="0" indent="-342900">
                        <a:lnSpc>
                          <a:spcPct val="115000"/>
                        </a:lnSpc>
                        <a:spcAft>
                          <a:spcPts val="1000"/>
                        </a:spcAft>
                        <a:buSzPts val="1000"/>
                        <a:buFont typeface="Symbol"/>
                        <a:buChar char=""/>
                        <a:tabLst>
                          <a:tab pos="457200" algn="l"/>
                        </a:tabLst>
                      </a:pPr>
                      <a:r>
                        <a:rPr lang="ru-RU" sz="1200" b="1" dirty="0">
                          <a:latin typeface="Times New Roman"/>
                          <a:ea typeface="Times New Roman"/>
                          <a:cs typeface="Times New Roman"/>
                        </a:rPr>
                        <a:t>грустное лицо</a:t>
                      </a:r>
                      <a:endParaRPr lang="ru-RU" sz="1200" b="1" dirty="0">
                        <a:latin typeface="Calibri"/>
                        <a:ea typeface="Calibri"/>
                        <a:cs typeface="Times New Roman"/>
                      </a:endParaRPr>
                    </a:p>
                    <a:p>
                      <a:pPr marL="342900" lvl="0" indent="-342900">
                        <a:lnSpc>
                          <a:spcPct val="115000"/>
                        </a:lnSpc>
                        <a:spcAft>
                          <a:spcPts val="1000"/>
                        </a:spcAft>
                        <a:buSzPts val="1000"/>
                        <a:buFont typeface="Symbol"/>
                        <a:buChar char=""/>
                        <a:tabLst>
                          <a:tab pos="457200" algn="l"/>
                        </a:tabLst>
                      </a:pPr>
                      <a:r>
                        <a:rPr lang="ru-RU" sz="1200" b="1" dirty="0">
                          <a:latin typeface="Times New Roman"/>
                          <a:ea typeface="Times New Roman"/>
                          <a:cs typeface="Times New Roman"/>
                        </a:rPr>
                        <a:t>вытирает слезы</a:t>
                      </a:r>
                      <a:endParaRPr lang="ru-RU" sz="1200" b="1" dirty="0">
                        <a:latin typeface="Calibri"/>
                        <a:ea typeface="Calibri"/>
                        <a:cs typeface="Times New Roman"/>
                      </a:endParaRPr>
                    </a:p>
                    <a:p>
                      <a:pPr marL="342900" lvl="0" indent="-342900">
                        <a:lnSpc>
                          <a:spcPct val="115000"/>
                        </a:lnSpc>
                        <a:spcAft>
                          <a:spcPts val="1000"/>
                        </a:spcAft>
                        <a:buSzPts val="1000"/>
                        <a:buFont typeface="Symbol"/>
                        <a:buChar char=""/>
                        <a:tabLst>
                          <a:tab pos="457200" algn="l"/>
                        </a:tabLst>
                      </a:pPr>
                      <a:r>
                        <a:rPr lang="ru-RU" sz="1200" b="1" dirty="0">
                          <a:latin typeface="Times New Roman"/>
                          <a:ea typeface="Times New Roman"/>
                          <a:cs typeface="Times New Roman"/>
                        </a:rPr>
                        <a:t>вздыхает, пожимает плечами</a:t>
                      </a:r>
                      <a:endParaRPr lang="ru-RU" sz="1200" b="1" dirty="0">
                        <a:latin typeface="Calibri"/>
                        <a:ea typeface="Calibri"/>
                        <a:cs typeface="Times New Roman"/>
                      </a:endParaRPr>
                    </a:p>
                  </a:txBody>
                  <a:tcPr marL="0" marR="0" marT="0" marB="0">
                    <a:lnL>
                      <a:noFill/>
                    </a:lnL>
                    <a:lnR>
                      <a:noFill/>
                    </a:lnR>
                    <a:lnT>
                      <a:noFill/>
                    </a:lnT>
                    <a:lnB>
                      <a:noFill/>
                    </a:lnB>
                  </a:tcPr>
                </a:tc>
              </a:tr>
              <a:tr h="529807">
                <a:tc>
                  <a:txBody>
                    <a:bodyPr/>
                    <a:lstStyle/>
                    <a:p>
                      <a:pPr>
                        <a:lnSpc>
                          <a:spcPct val="115000"/>
                        </a:lnSpc>
                        <a:spcAft>
                          <a:spcPts val="0"/>
                        </a:spcAft>
                      </a:pPr>
                      <a:r>
                        <a:rPr lang="ru-RU" sz="1200" b="1">
                          <a:latin typeface="Times New Roman"/>
                          <a:ea typeface="Times New Roman"/>
                          <a:cs typeface="Times New Roman"/>
                        </a:rPr>
                        <a:t>Нам весело</a:t>
                      </a:r>
                      <a:endParaRPr lang="ru-RU" sz="1200" b="1">
                        <a:latin typeface="Calibri"/>
                        <a:ea typeface="Calibri"/>
                        <a:cs typeface="Times New Roman"/>
                      </a:endParaRPr>
                    </a:p>
                  </a:txBody>
                  <a:tcPr marL="0" marR="0" marT="0" marB="0">
                    <a:lnL>
                      <a:noFill/>
                    </a:lnL>
                    <a:lnR>
                      <a:noFill/>
                    </a:lnR>
                    <a:lnT>
                      <a:noFill/>
                    </a:lnT>
                    <a:lnB>
                      <a:noFill/>
                    </a:lnB>
                  </a:tcPr>
                </a:tc>
                <a:tc>
                  <a:txBody>
                    <a:bodyPr/>
                    <a:lstStyle/>
                    <a:p>
                      <a:pPr marL="342900" lvl="0" indent="-342900">
                        <a:lnSpc>
                          <a:spcPct val="115000"/>
                        </a:lnSpc>
                        <a:spcAft>
                          <a:spcPts val="1000"/>
                        </a:spcAft>
                        <a:buSzPts val="1000"/>
                        <a:buFont typeface="Symbol"/>
                        <a:buChar char=""/>
                        <a:tabLst>
                          <a:tab pos="457200" algn="l"/>
                        </a:tabLst>
                      </a:pPr>
                      <a:r>
                        <a:rPr lang="ru-RU" sz="1200" b="1" dirty="0">
                          <a:latin typeface="Times New Roman"/>
                          <a:ea typeface="Times New Roman"/>
                          <a:cs typeface="Times New Roman"/>
                        </a:rPr>
                        <a:t>улыбка, смех</a:t>
                      </a:r>
                      <a:endParaRPr lang="ru-RU" sz="1200" b="1" dirty="0">
                        <a:latin typeface="Calibri"/>
                        <a:ea typeface="Calibri"/>
                        <a:cs typeface="Times New Roman"/>
                      </a:endParaRPr>
                    </a:p>
                    <a:p>
                      <a:pPr marL="342900" lvl="0" indent="-342900">
                        <a:lnSpc>
                          <a:spcPct val="115000"/>
                        </a:lnSpc>
                        <a:spcAft>
                          <a:spcPts val="1000"/>
                        </a:spcAft>
                        <a:buSzPts val="1000"/>
                        <a:buFont typeface="Symbol"/>
                        <a:buChar char=""/>
                        <a:tabLst>
                          <a:tab pos="457200" algn="l"/>
                        </a:tabLst>
                      </a:pPr>
                      <a:r>
                        <a:rPr lang="ru-RU" sz="1200" b="1" dirty="0">
                          <a:latin typeface="Times New Roman"/>
                          <a:ea typeface="Times New Roman"/>
                          <a:cs typeface="Times New Roman"/>
                        </a:rPr>
                        <a:t>хлопает в ладоши, прыгает</a:t>
                      </a:r>
                      <a:endParaRPr lang="ru-RU" sz="1200" b="1" dirty="0">
                        <a:latin typeface="Calibri"/>
                        <a:ea typeface="Calibri"/>
                        <a:cs typeface="Times New Roman"/>
                      </a:endParaRPr>
                    </a:p>
                  </a:txBody>
                  <a:tcPr marL="0" marR="0" marT="0" marB="0">
                    <a:lnL>
                      <a:noFill/>
                    </a:lnL>
                    <a:lnR>
                      <a:noFill/>
                    </a:lnR>
                    <a:lnT>
                      <a:noFill/>
                    </a:lnT>
                    <a:lnB>
                      <a:noFill/>
                    </a:lnB>
                  </a:tcPr>
                </a:tc>
              </a:tr>
              <a:tr h="342374">
                <a:tc>
                  <a:txBody>
                    <a:bodyPr/>
                    <a:lstStyle/>
                    <a:p>
                      <a:pPr>
                        <a:lnSpc>
                          <a:spcPct val="115000"/>
                        </a:lnSpc>
                        <a:spcAft>
                          <a:spcPts val="0"/>
                        </a:spcAft>
                      </a:pPr>
                      <a:r>
                        <a:rPr lang="ru-RU" sz="1200" b="1" dirty="0">
                          <a:latin typeface="Times New Roman"/>
                          <a:ea typeface="Times New Roman"/>
                          <a:cs typeface="Times New Roman"/>
                        </a:rPr>
                        <a:t>Мы сердимся</a:t>
                      </a:r>
                      <a:endParaRPr lang="ru-RU" sz="1200" b="1" dirty="0">
                        <a:latin typeface="Calibri"/>
                        <a:ea typeface="Calibri"/>
                        <a:cs typeface="Times New Roman"/>
                      </a:endParaRPr>
                    </a:p>
                  </a:txBody>
                  <a:tcPr marL="0" marR="0" marT="0" marB="0">
                    <a:lnL>
                      <a:noFill/>
                    </a:lnL>
                    <a:lnR>
                      <a:noFill/>
                    </a:lnR>
                    <a:lnT>
                      <a:noFill/>
                    </a:lnT>
                    <a:lnB>
                      <a:noFill/>
                    </a:lnB>
                  </a:tcPr>
                </a:tc>
                <a:tc>
                  <a:txBody>
                    <a:bodyPr/>
                    <a:lstStyle/>
                    <a:p>
                      <a:pPr>
                        <a:lnSpc>
                          <a:spcPct val="115000"/>
                        </a:lnSpc>
                        <a:spcAft>
                          <a:spcPts val="0"/>
                        </a:spcAft>
                      </a:pPr>
                      <a:r>
                        <a:rPr lang="ru-RU" sz="1200" b="1" dirty="0">
                          <a:latin typeface="Times New Roman"/>
                          <a:ea typeface="Times New Roman"/>
                          <a:cs typeface="Times New Roman"/>
                        </a:rPr>
                        <a:t>Нахмуренные брови, кулачки сжаты, топаем ногами</a:t>
                      </a:r>
                      <a:endParaRPr lang="ru-RU" sz="1200" b="1" dirty="0">
                        <a:latin typeface="Calibri"/>
                        <a:ea typeface="Calibri"/>
                        <a:cs typeface="Times New Roman"/>
                      </a:endParaRPr>
                    </a:p>
                  </a:txBody>
                  <a:tcPr marL="0" marR="0" marT="0" marB="0">
                    <a:lnL>
                      <a:noFill/>
                    </a:lnL>
                    <a:lnR>
                      <a:noFill/>
                    </a:lnR>
                    <a:lnT>
                      <a:noFill/>
                    </a:lnT>
                    <a:lnB>
                      <a:noFill/>
                    </a:lnB>
                  </a:tcPr>
                </a:tc>
              </a:tr>
              <a:tr h="342374">
                <a:tc>
                  <a:txBody>
                    <a:bodyPr/>
                    <a:lstStyle/>
                    <a:p>
                      <a:pPr>
                        <a:lnSpc>
                          <a:spcPct val="115000"/>
                        </a:lnSpc>
                        <a:spcAft>
                          <a:spcPts val="0"/>
                        </a:spcAft>
                      </a:pPr>
                      <a:r>
                        <a:rPr lang="ru-RU" sz="1200" b="1">
                          <a:latin typeface="Times New Roman"/>
                          <a:ea typeface="Times New Roman"/>
                          <a:cs typeface="Times New Roman"/>
                        </a:rPr>
                        <a:t>Мы испугались</a:t>
                      </a:r>
                      <a:endParaRPr lang="ru-RU" sz="1200" b="1">
                        <a:latin typeface="Calibri"/>
                        <a:ea typeface="Calibri"/>
                        <a:cs typeface="Times New Roman"/>
                      </a:endParaRPr>
                    </a:p>
                  </a:txBody>
                  <a:tcPr marL="0" marR="0" marT="0" marB="0">
                    <a:lnL>
                      <a:noFill/>
                    </a:lnL>
                    <a:lnR>
                      <a:noFill/>
                    </a:lnR>
                    <a:lnT>
                      <a:noFill/>
                    </a:lnT>
                    <a:lnB>
                      <a:noFill/>
                    </a:lnB>
                  </a:tcPr>
                </a:tc>
                <a:tc>
                  <a:txBody>
                    <a:bodyPr/>
                    <a:lstStyle/>
                    <a:p>
                      <a:pPr>
                        <a:lnSpc>
                          <a:spcPct val="115000"/>
                        </a:lnSpc>
                        <a:spcAft>
                          <a:spcPts val="0"/>
                        </a:spcAft>
                      </a:pPr>
                      <a:r>
                        <a:rPr lang="ru-RU" sz="1200" b="1" dirty="0">
                          <a:latin typeface="Times New Roman"/>
                          <a:ea typeface="Times New Roman"/>
                          <a:cs typeface="Times New Roman"/>
                        </a:rPr>
                        <a:t>Присесть, руки в кулачки перед собой и дрожать</a:t>
                      </a:r>
                      <a:endParaRPr lang="ru-RU" sz="1200" b="1" dirty="0">
                        <a:latin typeface="Calibri"/>
                        <a:ea typeface="Calibri"/>
                        <a:cs typeface="Times New Roman"/>
                      </a:endParaRPr>
                    </a:p>
                  </a:txBody>
                  <a:tcPr marL="0" marR="0" marT="0" marB="0">
                    <a:lnL>
                      <a:noFill/>
                    </a:lnL>
                    <a:lnR>
                      <a:noFill/>
                    </a:lnR>
                    <a:lnT>
                      <a:noFill/>
                    </a:lnT>
                    <a:lnB>
                      <a:noFill/>
                    </a:lnB>
                  </a:tcPr>
                </a:tc>
              </a:tr>
              <a:tr h="203470">
                <a:tc>
                  <a:txBody>
                    <a:bodyPr/>
                    <a:lstStyle/>
                    <a:p>
                      <a:pPr>
                        <a:lnSpc>
                          <a:spcPct val="115000"/>
                        </a:lnSpc>
                        <a:spcAft>
                          <a:spcPts val="0"/>
                        </a:spcAft>
                      </a:pPr>
                      <a:r>
                        <a:rPr lang="ru-RU" sz="1200" b="1" dirty="0">
                          <a:latin typeface="Times New Roman"/>
                          <a:ea typeface="Times New Roman"/>
                          <a:cs typeface="Times New Roman"/>
                        </a:rPr>
                        <a:t>Мы устали</a:t>
                      </a:r>
                      <a:endParaRPr lang="ru-RU" sz="1200" b="1" dirty="0">
                        <a:latin typeface="Calibri"/>
                        <a:ea typeface="Calibri"/>
                        <a:cs typeface="Times New Roman"/>
                      </a:endParaRPr>
                    </a:p>
                  </a:txBody>
                  <a:tcPr marL="0" marR="0" marT="0" marB="0">
                    <a:lnL>
                      <a:noFill/>
                    </a:lnL>
                    <a:lnR>
                      <a:noFill/>
                    </a:lnR>
                    <a:lnT>
                      <a:noFill/>
                    </a:lnT>
                    <a:lnB>
                      <a:noFill/>
                    </a:lnB>
                  </a:tcPr>
                </a:tc>
                <a:tc>
                  <a:txBody>
                    <a:bodyPr/>
                    <a:lstStyle/>
                    <a:p>
                      <a:pPr>
                        <a:lnSpc>
                          <a:spcPct val="115000"/>
                        </a:lnSpc>
                        <a:spcAft>
                          <a:spcPts val="0"/>
                        </a:spcAft>
                      </a:pPr>
                      <a:r>
                        <a:rPr lang="ru-RU" sz="1200" b="1" dirty="0">
                          <a:latin typeface="Times New Roman"/>
                          <a:ea typeface="Times New Roman"/>
                          <a:cs typeface="Times New Roman"/>
                        </a:rPr>
                        <a:t>Сесть на стул, руки и ноги расслаблены</a:t>
                      </a:r>
                      <a:endParaRPr lang="ru-RU" sz="1200" b="1" dirty="0">
                        <a:latin typeface="Calibri"/>
                        <a:ea typeface="Calibri"/>
                        <a:cs typeface="Times New Roman"/>
                      </a:endParaRPr>
                    </a:p>
                  </a:txBody>
                  <a:tcPr marL="0" marR="0" marT="0" marB="0">
                    <a:lnL>
                      <a:noFill/>
                    </a:lnL>
                    <a:lnR>
                      <a:noFill/>
                    </a:lnR>
                    <a:lnT>
                      <a:noFill/>
                    </a:lnT>
                    <a:lnB>
                      <a:noFill/>
                    </a:lnB>
                  </a:tcPr>
                </a:tc>
              </a:tr>
              <a:tr h="513562">
                <a:tc>
                  <a:txBody>
                    <a:bodyPr/>
                    <a:lstStyle/>
                    <a:p>
                      <a:pPr>
                        <a:lnSpc>
                          <a:spcPct val="115000"/>
                        </a:lnSpc>
                        <a:spcAft>
                          <a:spcPts val="0"/>
                        </a:spcAft>
                      </a:pPr>
                      <a:r>
                        <a:rPr lang="ru-RU" sz="1200" b="1">
                          <a:latin typeface="Times New Roman"/>
                          <a:ea typeface="Times New Roman"/>
                          <a:cs typeface="Times New Roman"/>
                        </a:rPr>
                        <a:t>Не хотим, не надо</a:t>
                      </a:r>
                      <a:endParaRPr lang="ru-RU" sz="1200" b="1">
                        <a:latin typeface="Calibri"/>
                        <a:ea typeface="Calibri"/>
                        <a:cs typeface="Times New Roman"/>
                      </a:endParaRPr>
                    </a:p>
                  </a:txBody>
                  <a:tcPr marL="0" marR="0" marT="0" marB="0">
                    <a:lnL>
                      <a:noFill/>
                    </a:lnL>
                    <a:lnR>
                      <a:noFill/>
                    </a:lnR>
                    <a:lnT>
                      <a:noFill/>
                    </a:lnT>
                    <a:lnB>
                      <a:noFill/>
                    </a:lnB>
                  </a:tcPr>
                </a:tc>
                <a:tc>
                  <a:txBody>
                    <a:bodyPr/>
                    <a:lstStyle/>
                    <a:p>
                      <a:pPr>
                        <a:lnSpc>
                          <a:spcPct val="115000"/>
                        </a:lnSpc>
                        <a:spcAft>
                          <a:spcPts val="0"/>
                        </a:spcAft>
                      </a:pPr>
                      <a:r>
                        <a:rPr lang="ru-RU" sz="1200" b="1" dirty="0">
                          <a:latin typeface="Times New Roman"/>
                          <a:ea typeface="Times New Roman"/>
                          <a:cs typeface="Times New Roman"/>
                        </a:rPr>
                        <a:t>Ладошками как бы отодвигать от себя, ладошками двигать перед собой тыльной стороной к себе</a:t>
                      </a:r>
                      <a:endParaRPr lang="ru-RU" sz="1200" b="1" dirty="0">
                        <a:latin typeface="Calibri"/>
                        <a:ea typeface="Calibri"/>
                        <a:cs typeface="Times New Roman"/>
                      </a:endParaRPr>
                    </a:p>
                  </a:txBody>
                  <a:tcPr marL="0" marR="0" marT="0" marB="0">
                    <a:lnL>
                      <a:noFill/>
                    </a:lnL>
                    <a:lnR>
                      <a:noFill/>
                    </a:lnR>
                    <a:lnT>
                      <a:noFill/>
                    </a:lnT>
                    <a:lnB>
                      <a:noFill/>
                    </a:lnB>
                  </a:tcPr>
                </a:tc>
              </a:tr>
              <a:tr h="342374">
                <a:tc>
                  <a:txBody>
                    <a:bodyPr/>
                    <a:lstStyle/>
                    <a:p>
                      <a:pPr>
                        <a:lnSpc>
                          <a:spcPct val="115000"/>
                        </a:lnSpc>
                        <a:spcAft>
                          <a:spcPts val="0"/>
                        </a:spcAft>
                      </a:pPr>
                      <a:r>
                        <a:rPr lang="ru-RU" sz="1200" b="1">
                          <a:latin typeface="Times New Roman"/>
                          <a:ea typeface="Times New Roman"/>
                          <a:cs typeface="Times New Roman"/>
                        </a:rPr>
                        <a:t>Мы удивлены</a:t>
                      </a:r>
                      <a:endParaRPr lang="ru-RU" sz="1200" b="1">
                        <a:latin typeface="Calibri"/>
                        <a:ea typeface="Calibri"/>
                        <a:cs typeface="Times New Roman"/>
                      </a:endParaRPr>
                    </a:p>
                  </a:txBody>
                  <a:tcPr marL="0" marR="0" marT="0" marB="0">
                    <a:lnL>
                      <a:noFill/>
                    </a:lnL>
                    <a:lnR>
                      <a:noFill/>
                    </a:lnR>
                    <a:lnT>
                      <a:noFill/>
                    </a:lnT>
                    <a:lnB>
                      <a:noFill/>
                    </a:lnB>
                  </a:tcPr>
                </a:tc>
                <a:tc>
                  <a:txBody>
                    <a:bodyPr/>
                    <a:lstStyle/>
                    <a:p>
                      <a:pPr>
                        <a:lnSpc>
                          <a:spcPct val="115000"/>
                        </a:lnSpc>
                        <a:spcAft>
                          <a:spcPts val="0"/>
                        </a:spcAft>
                      </a:pPr>
                      <a:r>
                        <a:rPr lang="ru-RU" sz="1200" b="1" dirty="0">
                          <a:latin typeface="Times New Roman"/>
                          <a:ea typeface="Times New Roman"/>
                          <a:cs typeface="Times New Roman"/>
                        </a:rPr>
                        <a:t>Развести руки, посмотреть удивленно и сказать “Ах”</a:t>
                      </a:r>
                      <a:endParaRPr lang="ru-RU" sz="1200" b="1" dirty="0">
                        <a:latin typeface="Calibri"/>
                        <a:ea typeface="Calibri"/>
                        <a:cs typeface="Times New Roman"/>
                      </a:endParaRPr>
                    </a:p>
                  </a:txBody>
                  <a:tcPr marL="0" marR="0" marT="0" marB="0">
                    <a:lnL>
                      <a:noFill/>
                    </a:lnL>
                    <a:lnR>
                      <a:noFill/>
                    </a:lnR>
                    <a:lnT>
                      <a:noFill/>
                    </a:lnT>
                    <a:lnB>
                      <a:noFill/>
                    </a:lnB>
                  </a:tcPr>
                </a:tc>
              </a:tr>
              <a:tr h="482849">
                <a:tc>
                  <a:txBody>
                    <a:bodyPr/>
                    <a:lstStyle/>
                    <a:p>
                      <a:pPr>
                        <a:lnSpc>
                          <a:spcPct val="115000"/>
                        </a:lnSpc>
                        <a:spcAft>
                          <a:spcPts val="0"/>
                        </a:spcAft>
                      </a:pPr>
                      <a:r>
                        <a:rPr lang="ru-RU" sz="1200" b="1">
                          <a:latin typeface="Times New Roman"/>
                          <a:ea typeface="Times New Roman"/>
                          <a:cs typeface="Times New Roman"/>
                        </a:rPr>
                        <a:t>Мы любим покушать</a:t>
                      </a:r>
                      <a:endParaRPr lang="ru-RU" sz="1200" b="1">
                        <a:latin typeface="Calibri"/>
                        <a:ea typeface="Calibri"/>
                        <a:cs typeface="Times New Roman"/>
                      </a:endParaRPr>
                    </a:p>
                  </a:txBody>
                  <a:tcPr marL="0" marR="0" marT="0" marB="0">
                    <a:lnL>
                      <a:noFill/>
                    </a:lnL>
                    <a:lnR>
                      <a:noFill/>
                    </a:lnR>
                    <a:lnT>
                      <a:noFill/>
                    </a:lnT>
                    <a:lnB>
                      <a:noFill/>
                    </a:lnB>
                  </a:tcPr>
                </a:tc>
                <a:tc>
                  <a:txBody>
                    <a:bodyPr/>
                    <a:lstStyle/>
                    <a:p>
                      <a:pPr>
                        <a:lnSpc>
                          <a:spcPct val="115000"/>
                        </a:lnSpc>
                        <a:spcAft>
                          <a:spcPts val="0"/>
                        </a:spcAft>
                      </a:pPr>
                      <a:r>
                        <a:rPr lang="ru-RU" sz="1200" b="1" dirty="0">
                          <a:latin typeface="Times New Roman"/>
                          <a:ea typeface="Times New Roman"/>
                          <a:cs typeface="Times New Roman"/>
                        </a:rPr>
                        <a:t>Покачать головой и правой рукой погладить по животу круговыми движениями</a:t>
                      </a:r>
                      <a:endParaRPr lang="ru-RU" sz="1200" b="1" dirty="0">
                        <a:latin typeface="Calibri"/>
                        <a:ea typeface="Calibri"/>
                        <a:cs typeface="Times New Roman"/>
                      </a:endParaRPr>
                    </a:p>
                  </a:txBody>
                  <a:tcPr marL="0" marR="0" marT="0" marB="0">
                    <a:lnL>
                      <a:noFill/>
                    </a:lnL>
                    <a:lnR>
                      <a:noFill/>
                    </a:lnR>
                    <a:lnT>
                      <a:noFill/>
                    </a:lnT>
                    <a:lnB>
                      <a:noFill/>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7373072.jpg"/>
          <p:cNvPicPr>
            <a:picLocks noGrp="1" noChangeAspect="1"/>
          </p:cNvPicPr>
          <p:nvPr>
            <p:ph type="pic" idx="1"/>
          </p:nvPr>
        </p:nvPicPr>
        <p:blipFill>
          <a:blip r:embed="rId2" cstate="print"/>
          <a:srcRect/>
          <a:stretch>
            <a:fillRect/>
          </a:stretch>
        </p:blipFill>
        <p:spPr>
          <a:xfrm>
            <a:off x="0" y="0"/>
            <a:ext cx="9144000" cy="6858000"/>
          </a:xfrm>
        </p:spPr>
      </p:pic>
      <p:sp>
        <p:nvSpPr>
          <p:cNvPr id="2" name="Заголовок 1"/>
          <p:cNvSpPr>
            <a:spLocks noGrp="1"/>
          </p:cNvSpPr>
          <p:nvPr>
            <p:ph type="title"/>
          </p:nvPr>
        </p:nvSpPr>
        <p:spPr>
          <a:xfrm>
            <a:off x="971600" y="3717032"/>
            <a:ext cx="7704856" cy="2232248"/>
          </a:xfrm>
        </p:spPr>
        <p:txBody>
          <a:bodyPr>
            <a:normAutofit/>
          </a:bodyPr>
          <a:lstStyle/>
          <a:p>
            <a:r>
              <a:rPr lang="ru-RU" sz="1800" b="0" dirty="0">
                <a:latin typeface="Times New Roman" pitchFamily="18" charset="0"/>
                <a:cs typeface="Times New Roman" pitchFamily="18" charset="0"/>
              </a:rPr>
              <a:t>Инсценировка знакомой сказки, предполагает деление по ролям между детьми .В качестве зрителей выступают дети не участвующие в сказке. В мою задачу входит «режиссура  спектакля» и рассказывание текста « от автора». Пока мы можем «показать» сказку «Теремок», в процессе  производства сказка « Репка». Детям очень нравится изображать героев, передавать мимикой и жестами их повадки, копировать голоса.</a:t>
            </a:r>
            <a:br>
              <a:rPr lang="ru-RU" sz="1800" b="0" dirty="0">
                <a:latin typeface="Times New Roman" pitchFamily="18" charset="0"/>
                <a:cs typeface="Times New Roman" pitchFamily="18" charset="0"/>
              </a:rPr>
            </a:br>
            <a:endParaRPr lang="ru-RU" sz="1800" b="0" dirty="0">
              <a:latin typeface="Times New Roman" pitchFamily="18" charset="0"/>
              <a:cs typeface="Times New Roman" pitchFamily="18" charset="0"/>
            </a:endParaRPr>
          </a:p>
        </p:txBody>
      </p:sp>
      <p:sp>
        <p:nvSpPr>
          <p:cNvPr id="4" name="Текст 3"/>
          <p:cNvSpPr>
            <a:spLocks noGrp="1"/>
          </p:cNvSpPr>
          <p:nvPr>
            <p:ph type="body" sz="half" idx="2"/>
          </p:nvPr>
        </p:nvSpPr>
        <p:spPr>
          <a:xfrm>
            <a:off x="971600" y="4005064"/>
            <a:ext cx="7272808" cy="2167136"/>
          </a:xfrm>
        </p:spPr>
        <p:txBody>
          <a:bodyPr/>
          <a:lstStyle/>
          <a:p>
            <a:pPr algn="r"/>
            <a:endParaRPr lang="ru-RU" dirty="0"/>
          </a:p>
        </p:txBody>
      </p:sp>
      <p:pic>
        <p:nvPicPr>
          <p:cNvPr id="6" name="Рисунок 5" descr="P1010006.JPG"/>
          <p:cNvPicPr>
            <a:picLocks noChangeAspect="1"/>
          </p:cNvPicPr>
          <p:nvPr/>
        </p:nvPicPr>
        <p:blipFill>
          <a:blip r:embed="rId3" cstate="print"/>
          <a:stretch>
            <a:fillRect/>
          </a:stretch>
        </p:blipFill>
        <p:spPr>
          <a:xfrm rot="5400000">
            <a:off x="1079612" y="584684"/>
            <a:ext cx="3312368" cy="3384376"/>
          </a:xfrm>
          <a:prstGeom prst="rect">
            <a:avLst/>
          </a:prstGeom>
        </p:spPr>
      </p:pic>
      <p:pic>
        <p:nvPicPr>
          <p:cNvPr id="7" name="Рисунок 6" descr="P1010010.JPG"/>
          <p:cNvPicPr>
            <a:picLocks noChangeAspect="1"/>
          </p:cNvPicPr>
          <p:nvPr/>
        </p:nvPicPr>
        <p:blipFill>
          <a:blip r:embed="rId4" cstate="print"/>
          <a:stretch>
            <a:fillRect/>
          </a:stretch>
        </p:blipFill>
        <p:spPr>
          <a:xfrm>
            <a:off x="4716016" y="620688"/>
            <a:ext cx="3456384" cy="33123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47373072.jpg"/>
          <p:cNvPicPr>
            <a:picLocks noGrp="1" noChangeAspect="1"/>
          </p:cNvPicPr>
          <p:nvPr>
            <p:ph type="pic" idx="1"/>
          </p:nvPr>
        </p:nvPicPr>
        <p:blipFill>
          <a:blip r:embed="rId2" cstate="print"/>
          <a:srcRect/>
          <a:stretch>
            <a:fillRect/>
          </a:stretch>
        </p:blipFill>
        <p:spPr>
          <a:xfrm>
            <a:off x="1" y="0"/>
            <a:ext cx="9143999" cy="6858000"/>
          </a:xfrm>
        </p:spPr>
      </p:pic>
      <p:sp>
        <p:nvSpPr>
          <p:cNvPr id="4" name="Текст 3"/>
          <p:cNvSpPr>
            <a:spLocks noGrp="1"/>
          </p:cNvSpPr>
          <p:nvPr>
            <p:ph type="body" sz="half" idx="2"/>
          </p:nvPr>
        </p:nvSpPr>
        <p:spPr>
          <a:xfrm>
            <a:off x="899592" y="908720"/>
            <a:ext cx="7344816" cy="5263480"/>
          </a:xfrm>
        </p:spPr>
        <p:txBody>
          <a:bodyPr>
            <a:normAutofit/>
          </a:bodyPr>
          <a:lstStyle/>
          <a:p>
            <a:r>
              <a:rPr lang="ru-RU" sz="1800" dirty="0">
                <a:latin typeface="Times New Roman" pitchFamily="18" charset="0"/>
                <a:cs typeface="Times New Roman" pitchFamily="18" charset="0"/>
              </a:rPr>
              <a:t>В процесс</a:t>
            </a:r>
            <a:r>
              <a:rPr lang="ru-RU" sz="1800" i="1" dirty="0">
                <a:latin typeface="Times New Roman" pitchFamily="18" charset="0"/>
                <a:cs typeface="Times New Roman" pitchFamily="18" charset="0"/>
              </a:rPr>
              <a:t>е </a:t>
            </a:r>
            <a:r>
              <a:rPr lang="ru-RU" sz="1800" b="1" i="1" dirty="0">
                <a:latin typeface="Times New Roman" pitchFamily="18" charset="0"/>
                <a:cs typeface="Times New Roman" pitchFamily="18" charset="0"/>
              </a:rPr>
              <a:t>познавательно - речевого развития с использованием сказок</a:t>
            </a:r>
            <a:r>
              <a:rPr lang="ru-RU" sz="1800" i="1" dirty="0">
                <a:latin typeface="Times New Roman" pitchFamily="18" charset="0"/>
                <a:cs typeface="Times New Roman" pitchFamily="18" charset="0"/>
              </a:rPr>
              <a:t> </a:t>
            </a:r>
            <a:r>
              <a:rPr lang="ru-RU" sz="1800" dirty="0">
                <a:latin typeface="Times New Roman" pitchFamily="18" charset="0"/>
                <a:cs typeface="Times New Roman" pitchFamily="18" charset="0"/>
              </a:rPr>
              <a:t>формируются высшие психические процессы: внимание, память, воображение, мышление, способность к понятийному мышлению, а так же создаются необходимые условия для развития различных форм деятельности: игровой, трудовой, учебной. А для того, чтобы работа в этом направлении стала эффективной, </a:t>
            </a:r>
            <a:r>
              <a:rPr lang="ru-RU" sz="1800" b="1" i="1" dirty="0">
                <a:latin typeface="Times New Roman" pitchFamily="18" charset="0"/>
                <a:cs typeface="Times New Roman" pitchFamily="18" charset="0"/>
              </a:rPr>
              <a:t>педагогический процесс должен</a:t>
            </a:r>
            <a:r>
              <a:rPr lang="ru-RU" sz="1800" b="1" dirty="0">
                <a:latin typeface="Times New Roman" pitchFamily="18" charset="0"/>
                <a:cs typeface="Times New Roman" pitchFamily="18" charset="0"/>
              </a:rPr>
              <a:t> </a:t>
            </a:r>
            <a:r>
              <a:rPr lang="ru-RU" sz="1800" b="1" i="1" dirty="0">
                <a:latin typeface="Times New Roman" pitchFamily="18" charset="0"/>
                <a:cs typeface="Times New Roman" pitchFamily="18" charset="0"/>
              </a:rPr>
              <a:t>быть</a:t>
            </a:r>
            <a:r>
              <a:rPr lang="ru-RU" sz="1800" dirty="0">
                <a:latin typeface="Times New Roman" pitchFamily="18" charset="0"/>
                <a:cs typeface="Times New Roman" pitchFamily="18" charset="0"/>
              </a:rPr>
              <a:t>: мотивированным, занимательным, построенным на личностно-ориентированном подходе, с учетом требований ФГОС ДО и интеграции образовательных областей, единства воспитательных, развивающих</a:t>
            </a:r>
            <a:r>
              <a:rPr lang="ru-RU" sz="1800" b="1" dirty="0">
                <a:latin typeface="Times New Roman" pitchFamily="18" charset="0"/>
                <a:cs typeface="Times New Roman" pitchFamily="18" charset="0"/>
              </a:rPr>
              <a:t> </a:t>
            </a:r>
            <a:r>
              <a:rPr lang="ru-RU" sz="1800" dirty="0">
                <a:latin typeface="Times New Roman" pitchFamily="18" charset="0"/>
                <a:cs typeface="Times New Roman" pitchFamily="18" charset="0"/>
              </a:rPr>
              <a:t>и обучающих целей и задач, с введением культурных компонентов</a:t>
            </a:r>
            <a:r>
              <a:rPr lang="ru-RU" sz="1800" dirty="0" smtClean="0">
                <a:latin typeface="Times New Roman" pitchFamily="18" charset="0"/>
                <a:cs typeface="Times New Roman" pitchFamily="18" charset="0"/>
              </a:rPr>
              <a:t>.</a:t>
            </a:r>
          </a:p>
          <a:p>
            <a:endParaRPr lang="ru-RU" sz="1800" dirty="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pPr algn="ctr"/>
            <a:r>
              <a:rPr lang="ru-RU" sz="1800" b="1" dirty="0" smtClean="0">
                <a:latin typeface="Times New Roman" pitchFamily="18" charset="0"/>
                <a:cs typeface="Times New Roman" pitchFamily="18" charset="0"/>
              </a:rPr>
              <a:t>СПАСИБО ЗА ВНИМАНИЕ!</a:t>
            </a:r>
            <a:endParaRPr lang="ru-RU" sz="1800" b="1" dirty="0">
              <a:latin typeface="Times New Roman" pitchFamily="18" charset="0"/>
              <a:cs typeface="Times New Roman" pitchFamily="18" charset="0"/>
            </a:endParaRPr>
          </a:p>
          <a:p>
            <a:r>
              <a:rPr lang="ru-RU" sz="1800" dirty="0">
                <a:latin typeface="Times New Roman" pitchFamily="18" charset="0"/>
                <a:cs typeface="Times New Roman" pitchFamily="18" charset="0"/>
              </a:rPr>
              <a:t>         </a:t>
            </a:r>
          </a:p>
          <a:p>
            <a:endParaRPr lang="ru-RU" sz="1800" dirty="0">
              <a:latin typeface="Times New Roman" pitchFamily="18" charset="0"/>
              <a:cs typeface="Times New Roman" pitchFamily="18" charset="0"/>
            </a:endParaRPr>
          </a:p>
        </p:txBody>
      </p:sp>
      <p:sp>
        <p:nvSpPr>
          <p:cNvPr id="276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В процесс</a:t>
            </a:r>
            <a:r>
              <a:rPr kumimoji="0" lang="ru-RU" sz="1400" b="0" i="1"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е </a:t>
            </a:r>
            <a:r>
              <a:rPr kumimoji="0" lang="ru-RU" sz="1400" b="1" i="1"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познавательно - речевого развития с использованием сказок</a:t>
            </a:r>
            <a:r>
              <a:rPr kumimoji="0" lang="ru-RU" sz="1400" b="0" i="1"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 </a:t>
            </a:r>
            <a:r>
              <a:rPr kumimoji="0" lang="ru-RU" sz="1400" b="0" i="0"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формируются высшие психические процессы: внимание, память, воображение, мышление, способность к понятийному мышлению, а так же создаются необходимые условия для развития различных форм деятельности: игровой, трудовой, учебной. А для того, чтобы работа в этом направлении стала эффективной, </a:t>
            </a:r>
            <a:r>
              <a:rPr kumimoji="0" lang="ru-RU" sz="1400" b="1" i="1"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педагогический процесс должен</a:t>
            </a:r>
            <a:r>
              <a:rPr kumimoji="0" lang="ru-RU" sz="1400" b="1" i="0"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 </a:t>
            </a:r>
            <a:r>
              <a:rPr kumimoji="0" lang="ru-RU" sz="1400" b="1" i="1"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быть</a:t>
            </a:r>
            <a:r>
              <a:rPr kumimoji="0" lang="ru-RU" sz="1400" b="0" i="0"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 мотивированным, занимательным, построенным на личностно-ориентированном подходе, с учетом требований ФГОС ДО и интеграции образовательных областей, единства воспитательных, развивающих</a:t>
            </a:r>
            <a:r>
              <a:rPr kumimoji="0" lang="ru-RU" sz="1400" b="1" i="0"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 </a:t>
            </a:r>
            <a:r>
              <a:rPr kumimoji="0" lang="ru-RU" sz="1400" b="0" i="0"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и обучающих целей и задач, с введением культурных компонентов.</a:t>
            </a:r>
            <a:endParaRPr kumimoji="0" lang="ru-RU"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В процесс</a:t>
            </a:r>
            <a:r>
              <a:rPr kumimoji="0" lang="ru-RU" sz="1400" b="0" i="1"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е </a:t>
            </a:r>
            <a:r>
              <a:rPr kumimoji="0" lang="ru-RU" sz="1400" b="1" i="1"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познавательно - речевого развития с использованием сказок</a:t>
            </a:r>
            <a:r>
              <a:rPr kumimoji="0" lang="ru-RU" sz="1400" b="0" i="1"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 </a:t>
            </a:r>
            <a:r>
              <a:rPr kumimoji="0" lang="ru-RU" sz="1400" b="0" i="0"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формируются высшие психические процессы: внимание, память, воображение, мышление, способность к понятийному мышлению, а так же создаются необходимые условия для развития различных форм деятельности: игровой, трудовой, учебной. А для того, чтобы работа в этом направлении стала эффективной, </a:t>
            </a:r>
            <a:r>
              <a:rPr kumimoji="0" lang="ru-RU" sz="1400" b="1" i="1"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педагогический процесс должен</a:t>
            </a:r>
            <a:r>
              <a:rPr kumimoji="0" lang="ru-RU" sz="1400" b="1" i="0"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 </a:t>
            </a:r>
            <a:r>
              <a:rPr kumimoji="0" lang="ru-RU" sz="1400" b="1" i="1"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быть</a:t>
            </a:r>
            <a:r>
              <a:rPr kumimoji="0" lang="ru-RU" sz="1400" b="0" i="0"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 мотивированным, занимательным, построенным на личностно-ориентированном подходе, с учетом требований ФГОС ДО и интеграции образовательных областей, единства воспитательных, развивающих</a:t>
            </a:r>
            <a:r>
              <a:rPr kumimoji="0" lang="ru-RU" sz="1400" b="1" i="0"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 </a:t>
            </a:r>
            <a:r>
              <a:rPr kumimoji="0" lang="ru-RU" sz="1400" b="0" i="0"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и обучающих целей и задач, с введением культурных компонентов.</a:t>
            </a:r>
            <a:endParaRPr kumimoji="0" lang="ru-RU"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614</Words>
  <Application>Microsoft Office PowerPoint</Application>
  <PresentationFormat>Экран (4:3)</PresentationFormat>
  <Paragraphs>55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Использование сказок в познавательно -речевом развитии дошкольников в условиях реализации ФГОС ДО</vt:lpstr>
      <vt:lpstr>Народные сказки помогают воспитанию глубины чувств и эмоциональной отзывчивости маленького слушателя. Сопереживая, ребенок интуитивно, с помощью чувств, постигает то, что он еще в силу возраста не всегда может осмыслить разумом. А ведь память чувств самая сильная и остается с человеком на всю жизнь.</vt:lpstr>
      <vt:lpstr>Важнейшая задача в работе с детьми 3-4 лет – это воспитание правильного звукопроизношения. Поэтому, я включаю в работу большое количество динамических артикуляционных упражнений. Выполняя их, ребенок будет вырабатывать  точность и скоорденированность движений губ и языка, переключаемость с одного артикуляционного уклада на другой. </vt:lpstr>
      <vt:lpstr>Слайд 4</vt:lpstr>
      <vt:lpstr>Очень удобно с помощью предметов-заместителей инсценировать сказки, это палочки Кюизенера и блоки Дьенеша. Вместо них можно использовать любые кубики и палочки. Но эти пособия, кроме своей универсальности в игре, еще и очень полезны в математических играх</vt:lpstr>
      <vt:lpstr>          Сказка « Гуси-лебеди»                  Сказка В. Сутеева « Под грибом»</vt:lpstr>
      <vt:lpstr>В работу по использованию сказок, как средства  воспитания музыкально-эстетического развития я включила мимические этюды с жестами. Во время каждого этюда можно дать установку на любой характер персонажа – грустный зайчик, сердитая кукла и т.д. Мимические этюды с жестами </vt:lpstr>
      <vt:lpstr>Инсценировка знакомой сказки, предполагает деление по ролям между детьми .В качестве зрителей выступают дети не участвующие в сказке. В мою задачу входит «режиссура  спектакля» и рассказывание текста « от автора». Пока мы можем «показать» сказку «Теремок», в процессе  производства сказка « Репка». Детям очень нравится изображать героев, передавать мимикой и жестами их повадки, копировать голоса. </vt:lpstr>
      <vt:lpstr>Слайд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сказок в познавательно -речевом развитии дошкольников в условиях реализации ФГОС ДО</dc:title>
  <dc:creator>юра</dc:creator>
  <cp:lastModifiedBy>юра</cp:lastModifiedBy>
  <cp:revision>16</cp:revision>
  <dcterms:created xsi:type="dcterms:W3CDTF">2016-12-03T19:52:08Z</dcterms:created>
  <dcterms:modified xsi:type="dcterms:W3CDTF">2017-01-23T18:31:28Z</dcterms:modified>
</cp:coreProperties>
</file>