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1" r:id="rId4"/>
    <p:sldId id="262" r:id="rId5"/>
    <p:sldId id="263" r:id="rId6"/>
    <p:sldId id="258" r:id="rId7"/>
    <p:sldId id="259" r:id="rId8"/>
    <p:sldId id="260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00CC"/>
    <a:srgbClr val="008000"/>
    <a:srgbClr val="CC0099"/>
    <a:srgbClr val="66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9BCB4-48F4-462F-AE96-099E4170FB1E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8F3B1-B6A4-4112-8E91-680D37A5F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621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8F3B1-B6A4-4112-8E91-680D37A5F6A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215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425E-5FEF-4C77-A530-6A93E938BCDA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598-0FB7-40D5-AF6B-5EDEFAC75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691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425E-5FEF-4C77-A530-6A93E938BCDA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598-0FB7-40D5-AF6B-5EDEFAC75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76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425E-5FEF-4C77-A530-6A93E938BCDA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598-0FB7-40D5-AF6B-5EDEFAC75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003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425E-5FEF-4C77-A530-6A93E938BCDA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598-0FB7-40D5-AF6B-5EDEFAC75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03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425E-5FEF-4C77-A530-6A93E938BCDA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598-0FB7-40D5-AF6B-5EDEFAC75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432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425E-5FEF-4C77-A530-6A93E938BCDA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598-0FB7-40D5-AF6B-5EDEFAC75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113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425E-5FEF-4C77-A530-6A93E938BCDA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598-0FB7-40D5-AF6B-5EDEFAC75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66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425E-5FEF-4C77-A530-6A93E938BCDA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598-0FB7-40D5-AF6B-5EDEFAC75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653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425E-5FEF-4C77-A530-6A93E938BCDA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598-0FB7-40D5-AF6B-5EDEFAC75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81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425E-5FEF-4C77-A530-6A93E938BCDA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598-0FB7-40D5-AF6B-5EDEFAC75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801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425E-5FEF-4C77-A530-6A93E938BCDA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72598-0FB7-40D5-AF6B-5EDEFAC75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15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E425E-5FEF-4C77-A530-6A93E938BCDA}" type="datetimeFigureOut">
              <a:rPr lang="ru-RU" smtClean="0"/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72598-0FB7-40D5-AF6B-5EDEFAC75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62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3.wdp"/><Relationship Id="rId7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microsoft.com/office/2007/relationships/hdphoto" Target="../media/hdphoto7.wdp"/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12" Type="http://schemas.openxmlformats.org/officeDocument/2006/relationships/image" Target="../media/image4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jpeg"/><Relationship Id="rId10" Type="http://schemas.openxmlformats.org/officeDocument/2006/relationships/image" Target="../media/image41.png"/><Relationship Id="rId4" Type="http://schemas.microsoft.com/office/2007/relationships/hdphoto" Target="../media/hdphoto5.wdp"/><Relationship Id="rId9" Type="http://schemas.openxmlformats.org/officeDocument/2006/relationships/image" Target="../media/image40.jpe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FFC000"/>
            </a:gs>
            <a:gs pos="66000">
              <a:schemeClr val="accent1">
                <a:lumMod val="45000"/>
                <a:lumOff val="5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" y="0"/>
            <a:ext cx="12138660" cy="4632960"/>
          </a:xfrm>
        </p:spPr>
        <p:txBody>
          <a:bodyPr>
            <a:normAutofit fontScale="90000"/>
          </a:bodyPr>
          <a:lstStyle/>
          <a:p>
            <a:r>
              <a:rPr lang="ru-RU" sz="7300" i="1" dirty="0" smtClean="0">
                <a:latin typeface="Monotype Corsiva" panose="03010101010201010101" pitchFamily="66" charset="0"/>
              </a:rPr>
              <a:t>Мастер-класс</a:t>
            </a:r>
            <a:r>
              <a:rPr lang="ru-RU" sz="73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73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73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«Технология ЭБРУ» - </a:t>
            </a:r>
            <a:br>
              <a:rPr lang="ru-RU" sz="73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300" i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искусство рисования на воде</a:t>
            </a:r>
            <a:r>
              <a:rPr lang="ru-RU" sz="7300" dirty="0" smtClean="0"/>
              <a:t/>
            </a:r>
            <a:br>
              <a:rPr lang="ru-RU" sz="7300" dirty="0" smtClean="0"/>
            </a:br>
            <a:r>
              <a:rPr lang="ru-RU" sz="7300" i="1" dirty="0" smtClean="0">
                <a:latin typeface="Monotype Corsiva" panose="03010101010201010101" pitchFamily="66" charset="0"/>
              </a:rPr>
              <a:t/>
            </a:r>
            <a:br>
              <a:rPr lang="ru-RU" sz="7300" i="1" dirty="0" smtClean="0">
                <a:latin typeface="Monotype Corsiva" panose="03010101010201010101" pitchFamily="66" charset="0"/>
              </a:rPr>
            </a:br>
            <a:endParaRPr lang="ru-RU" sz="7300" i="1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6200000">
            <a:off x="-451471" y="9401870"/>
            <a:ext cx="14619734" cy="3501227"/>
          </a:xfrm>
          <a:prstGeom prst="round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5" y="2865120"/>
            <a:ext cx="5671195" cy="36730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6920" y="2945153"/>
            <a:ext cx="6035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Monotype Corsiva" panose="03010101010201010101" pitchFamily="66" charset="0"/>
              </a:rPr>
              <a:t>ГБОУ ООШ № 23</a:t>
            </a:r>
          </a:p>
          <a:p>
            <a:pPr algn="ctr"/>
            <a:r>
              <a:rPr lang="ru-RU" sz="3600" b="1" i="1" dirty="0" smtClean="0">
                <a:latin typeface="Monotype Corsiva" panose="03010101010201010101" pitchFamily="66" charset="0"/>
              </a:rPr>
              <a:t>СП «Детский сад № 70» </a:t>
            </a:r>
          </a:p>
          <a:p>
            <a:pPr algn="ctr"/>
            <a:r>
              <a:rPr lang="ru-RU" sz="3600" b="1" i="1" dirty="0" smtClean="0">
                <a:latin typeface="Monotype Corsiva" panose="03010101010201010101" pitchFamily="66" charset="0"/>
              </a:rPr>
              <a:t>Воспитатель высшей категории</a:t>
            </a:r>
          </a:p>
          <a:p>
            <a:pPr algn="ctr"/>
            <a:r>
              <a:rPr lang="ru-RU" sz="3600" b="1" i="1" dirty="0" err="1" smtClean="0">
                <a:latin typeface="Monotype Corsiva" panose="03010101010201010101" pitchFamily="66" charset="0"/>
              </a:rPr>
              <a:t>Непогодина</a:t>
            </a:r>
            <a:r>
              <a:rPr lang="ru-RU" sz="3600" b="1" i="1" dirty="0" smtClean="0">
                <a:latin typeface="Monotype Corsiva" panose="03010101010201010101" pitchFamily="66" charset="0"/>
              </a:rPr>
              <a:t> Ольга Борисовна</a:t>
            </a:r>
          </a:p>
          <a:p>
            <a:pPr algn="ctr"/>
            <a:r>
              <a:rPr lang="ru-RU" sz="3600" b="1" dirty="0" smtClean="0">
                <a:latin typeface="Monotype Corsiva" panose="03010101010201010101" pitchFamily="66" charset="0"/>
              </a:rPr>
              <a:t>город Сызрань</a:t>
            </a:r>
          </a:p>
          <a:p>
            <a:pPr algn="ctr"/>
            <a:r>
              <a:rPr lang="ru-RU" sz="3600" b="1" dirty="0" smtClean="0">
                <a:latin typeface="Monotype Corsiva" panose="03010101010201010101" pitchFamily="66" charset="0"/>
              </a:rPr>
              <a:t>2018г.</a:t>
            </a:r>
          </a:p>
        </p:txBody>
      </p:sp>
    </p:spTree>
    <p:extLst>
      <p:ext uri="{BB962C8B-B14F-4D97-AF65-F5344CB8AC3E}">
        <p14:creationId xmlns:p14="http://schemas.microsoft.com/office/powerpoint/2010/main" val="1854096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FFC000"/>
            </a:gs>
            <a:gs pos="66000">
              <a:schemeClr val="accent1">
                <a:lumMod val="45000"/>
                <a:lumOff val="5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26720"/>
            <a:ext cx="1149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Фотоотчёт о знакомстве с техникой ЭБРУ</a:t>
            </a:r>
          </a:p>
          <a:p>
            <a:pPr algn="ctr"/>
            <a:endParaRPr lang="ru-RU" sz="48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1550"/>
            <a:ext cx="3484880" cy="2613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35" y="1196310"/>
            <a:ext cx="3505200" cy="2628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90" y="1211550"/>
            <a:ext cx="3466649" cy="25451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18613"/>
            <a:ext cx="3576069" cy="26820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35" y="3982872"/>
            <a:ext cx="3466648" cy="27535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89" y="3962815"/>
            <a:ext cx="3466649" cy="274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2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FFC000"/>
            </a:gs>
            <a:gs pos="66000">
              <a:schemeClr val="accent1">
                <a:lumMod val="45000"/>
                <a:lumOff val="5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720" y="624840"/>
            <a:ext cx="2682240" cy="2011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1249" y="506730"/>
            <a:ext cx="2682240" cy="2247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9488" y="623570"/>
            <a:ext cx="2672077" cy="2004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9958" y="624841"/>
            <a:ext cx="2682240" cy="20116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18642" y="648962"/>
            <a:ext cx="2740669" cy="19050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170" y="3778250"/>
            <a:ext cx="3037840" cy="2278380"/>
          </a:xfrm>
          <a:prstGeom prst="rect">
            <a:avLst/>
          </a:prstGeom>
        </p:spPr>
      </p:pic>
      <p:pic>
        <p:nvPicPr>
          <p:cNvPr id="4098" name="Picture 2" descr="http://st.depositphotos.com/1509285/3616/v/450/depositphotos_36162787-Colorful-ebru-backgroun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20" y="3398520"/>
            <a:ext cx="2057400" cy="30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vibirai.ru/image/673267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87"/>
          <a:stretch/>
        </p:blipFill>
        <p:spPr bwMode="auto">
          <a:xfrm rot="5400000">
            <a:off x="4641850" y="3823970"/>
            <a:ext cx="3037840" cy="218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1998" y="3921760"/>
            <a:ext cx="3058157" cy="2011681"/>
          </a:xfrm>
          <a:prstGeom prst="rect">
            <a:avLst/>
          </a:prstGeom>
        </p:spPr>
      </p:pic>
      <p:pic>
        <p:nvPicPr>
          <p:cNvPr id="4102" name="Picture 6" descr="http://www.maam.ru/upload/blogs/detsad-1178381-149649062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04460" y="3930534"/>
            <a:ext cx="3017231" cy="19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615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FFC000"/>
            </a:gs>
            <a:gs pos="66000">
              <a:schemeClr val="accent1">
                <a:lumMod val="45000"/>
                <a:lumOff val="5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" y="274320"/>
            <a:ext cx="117652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Занятия по рисованию </a:t>
            </a:r>
            <a:r>
              <a:rPr lang="ru-RU" sz="3600" dirty="0" smtClean="0">
                <a:latin typeface="Monotype Corsiva" panose="03010101010201010101" pitchFamily="66" charset="0"/>
              </a:rPr>
              <a:t>— </a:t>
            </a:r>
            <a:r>
              <a:rPr lang="ru-RU" sz="3200" b="1" i="1" dirty="0" smtClean="0">
                <a:latin typeface="Monotype Corsiva" panose="03010101010201010101" pitchFamily="66" charset="0"/>
              </a:rPr>
              <a:t>важная часть образовательной деятельности в дошкольном образовательном учреждении (ДОУ). Кроме того, это любимое времяпрепровождение многих воспитанников детского сада. Чтобы интерес ребят к творчеству не ослабевал, увлечённый своей работой педагог каждый раз старается придумать нечто особенное, внести в мир изобразительного искусства капельку волшебства. </a:t>
            </a:r>
          </a:p>
          <a:p>
            <a:pPr algn="ctr"/>
            <a:r>
              <a:rPr lang="ru-RU" sz="3200" b="1" i="1" dirty="0" smtClean="0">
                <a:latin typeface="Monotype Corsiva" panose="03010101010201010101" pitchFamily="66" charset="0"/>
              </a:rPr>
              <a:t>Интересная идея — предложить детям создать оригинальные композиции в технике </a:t>
            </a:r>
            <a:r>
              <a:rPr lang="ru-RU" sz="3200" b="1" i="1" dirty="0" err="1" smtClean="0">
                <a:latin typeface="Monotype Corsiva" panose="03010101010201010101" pitchFamily="66" charset="0"/>
              </a:rPr>
              <a:t>эбру</a:t>
            </a:r>
            <a:r>
              <a:rPr lang="ru-RU" sz="3200" b="1" i="1" dirty="0" smtClean="0">
                <a:latin typeface="Monotype Corsiva" panose="03010101010201010101" pitchFamily="66" charset="0"/>
              </a:rPr>
              <a:t>, ведь это один из самых фантастических способов рисования.</a:t>
            </a:r>
            <a:br>
              <a:rPr lang="ru-RU" sz="3200" b="1" i="1" dirty="0" smtClean="0">
                <a:latin typeface="Monotype Corsiva" panose="03010101010201010101" pitchFamily="66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Результаты восхитительные, непредсказуемые и неповторимые!!! Детям очень нравится эта техника рисования –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полная свобода действий, воображения, фантазии.</a:t>
            </a:r>
            <a:endParaRPr lang="ru-RU" sz="32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61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FFC000"/>
            </a:gs>
            <a:gs pos="66000">
              <a:schemeClr val="accent1">
                <a:lumMod val="45000"/>
                <a:lumOff val="5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844040"/>
            <a:ext cx="9829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Спасибо за внимание!!! </a:t>
            </a:r>
          </a:p>
          <a:p>
            <a:r>
              <a:rPr lang="ru-RU" sz="6600" b="1" i="1" dirty="0" smtClean="0">
                <a:solidFill>
                  <a:srgbClr val="003300"/>
                </a:solidFill>
                <a:latin typeface="Monotype Corsiva" panose="03010101010201010101" pitchFamily="66" charset="0"/>
              </a:rPr>
              <a:t>Желаем творческих успехов!!!</a:t>
            </a:r>
            <a:endParaRPr lang="ru-RU" sz="6600" b="1" i="1" dirty="0">
              <a:solidFill>
                <a:srgbClr val="0033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984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FFC000"/>
            </a:gs>
            <a:gs pos="66000">
              <a:schemeClr val="accent1">
                <a:lumMod val="45000"/>
                <a:lumOff val="5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0080" y="0"/>
            <a:ext cx="11140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Что такое ЭБРУ?</a:t>
            </a:r>
            <a:endParaRPr lang="ru-RU" sz="66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" y="1325880"/>
            <a:ext cx="5890260" cy="536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3600" b="1" i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 err="1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Эбру</a:t>
            </a:r>
            <a:r>
              <a:rPr lang="ru-RU" sz="3600" b="1" i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b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это древнее искусство рисования, удивительное волшебство фантазии на воде.</a:t>
            </a:r>
          </a:p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3600" b="1" dirty="0" smtClean="0">
                <a:latin typeface="Monotype Corsiva" panose="03010101010201010101" pitchFamily="66" charset="0"/>
              </a:rPr>
              <a:t>«</a:t>
            </a:r>
            <a:r>
              <a:rPr lang="ru-RU" sz="3600" b="1" dirty="0" err="1" smtClean="0">
                <a:latin typeface="Monotype Corsiva" panose="03010101010201010101" pitchFamily="66" charset="0"/>
              </a:rPr>
              <a:t>Эбру</a:t>
            </a:r>
            <a:r>
              <a:rPr lang="ru-RU" sz="3600" b="1" dirty="0" smtClean="0">
                <a:latin typeface="Monotype Corsiva" panose="03010101010201010101" pitchFamily="66" charset="0"/>
              </a:rPr>
              <a:t>» </a:t>
            </a:r>
            <a:r>
              <a:rPr lang="ru-RU" sz="3600" b="1" dirty="0">
                <a:latin typeface="Monotype Corsiva" panose="03010101010201010101" pitchFamily="66" charset="0"/>
              </a:rPr>
              <a:t>– это необычная техника рисования, которая зародилась в далеком прошлом. Самые древние произведения в этом стиле сохранились в Турции, а также Индии и Туркестане.</a:t>
            </a:r>
            <a:endParaRPr lang="ru-RU" sz="3600" b="1" dirty="0" smtClean="0"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96" y="1600438"/>
            <a:ext cx="5578744" cy="39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11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FFC000"/>
            </a:gs>
            <a:gs pos="66000">
              <a:schemeClr val="accent1">
                <a:lumMod val="45000"/>
                <a:lumOff val="5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" y="137160"/>
            <a:ext cx="1175004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Какие материалы нужны для рисования ЭБРУ?</a:t>
            </a:r>
          </a:p>
          <a:p>
            <a:r>
              <a:rPr lang="ru-RU" sz="2800" b="1" i="1" dirty="0" smtClean="0">
                <a:latin typeface="Monotype Corsiva" panose="03010101010201010101" pitchFamily="66" charset="0"/>
              </a:rPr>
              <a:t>Вода </a:t>
            </a:r>
            <a:r>
              <a:rPr lang="ru-RU" sz="2800" b="1" i="1" dirty="0">
                <a:latin typeface="Monotype Corsiva" panose="03010101010201010101" pitchFamily="66" charset="0"/>
              </a:rPr>
              <a:t>для рисования должна содержать специальную добавку, которая увеличивает её вязкость и позволяет рисунку удерживать форму</a:t>
            </a:r>
            <a:r>
              <a:rPr lang="ru-RU" sz="2800" b="1" i="1" dirty="0" smtClean="0">
                <a:latin typeface="Monotype Corsiva" panose="03010101010201010101" pitchFamily="66" charset="0"/>
              </a:rPr>
              <a:t>.</a:t>
            </a:r>
          </a:p>
          <a:p>
            <a:r>
              <a:rPr lang="ru-RU" sz="2800" b="1" i="1" dirty="0">
                <a:latin typeface="Monotype Corsiva" panose="03010101010201010101" pitchFamily="66" charset="0"/>
              </a:rPr>
              <a:t>Если вы хотите приготовить раствор в домашних условиях, нужно купить специальный загуститель. Он продается в виде порошка (марки </a:t>
            </a:r>
            <a:r>
              <a:rPr lang="ru-RU" sz="2800" b="1" i="1" dirty="0" err="1">
                <a:latin typeface="Monotype Corsiva" panose="03010101010201010101" pitchFamily="66" charset="0"/>
              </a:rPr>
              <a:t>ArtDeco</a:t>
            </a:r>
            <a:r>
              <a:rPr lang="ru-RU" sz="2800" b="1" i="1" dirty="0">
                <a:latin typeface="Monotype Corsiva" panose="03010101010201010101" pitchFamily="66" charset="0"/>
              </a:rPr>
              <a:t>, </a:t>
            </a:r>
            <a:r>
              <a:rPr lang="ru-RU" sz="2800" b="1" i="1" dirty="0" err="1">
                <a:latin typeface="Monotype Corsiva" panose="03010101010201010101" pitchFamily="66" charset="0"/>
              </a:rPr>
              <a:t>Karin</a:t>
            </a:r>
            <a:r>
              <a:rPr lang="ru-RU" sz="2800" b="1" i="1" dirty="0">
                <a:latin typeface="Monotype Corsiva" panose="03010101010201010101" pitchFamily="66" charset="0"/>
              </a:rPr>
              <a:t>, </a:t>
            </a:r>
            <a:r>
              <a:rPr lang="ru-RU" sz="2800" b="1" i="1" dirty="0" err="1">
                <a:latin typeface="Monotype Corsiva" panose="03010101010201010101" pitchFamily="66" charset="0"/>
              </a:rPr>
              <a:t>Эбру</a:t>
            </a:r>
            <a:r>
              <a:rPr lang="ru-RU" sz="2800" b="1" i="1" dirty="0">
                <a:latin typeface="Monotype Corsiva" panose="03010101010201010101" pitchFamily="66" charset="0"/>
              </a:rPr>
              <a:t> Профи и т. д</a:t>
            </a:r>
            <a:r>
              <a:rPr lang="ru-RU" sz="2800" b="1" i="1" dirty="0" smtClean="0">
                <a:latin typeface="Monotype Corsiva" panose="03010101010201010101" pitchFamily="66" charset="0"/>
              </a:rPr>
              <a:t>.).</a:t>
            </a:r>
          </a:p>
          <a:p>
            <a:endParaRPr lang="ru-RU" sz="2800" b="1" i="1" dirty="0">
              <a:latin typeface="Monotype Corsiva" panose="03010101010201010101" pitchFamily="66" charset="0"/>
            </a:endParaRPr>
          </a:p>
          <a:p>
            <a:endParaRPr lang="ru-RU" sz="2800" b="1" i="1" dirty="0" smtClean="0">
              <a:latin typeface="Monotype Corsiva" panose="03010101010201010101" pitchFamily="66" charset="0"/>
            </a:endParaRPr>
          </a:p>
          <a:p>
            <a:endParaRPr lang="ru-RU" sz="28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sz="28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i="1" dirty="0" smtClean="0">
                <a:latin typeface="Monotype Corsiva" panose="03010101010201010101" pitchFamily="66" charset="0"/>
              </a:rPr>
              <a:t>                                                                        </a:t>
            </a:r>
            <a:r>
              <a:rPr lang="ru-RU" sz="24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                                                                       </a:t>
            </a:r>
            <a:r>
              <a:rPr lang="ru-RU" sz="2400" b="1" i="1" dirty="0" smtClean="0">
                <a:latin typeface="Monotype Corsiva" panose="03010101010201010101" pitchFamily="66" charset="0"/>
              </a:rPr>
              <a:t>                                             </a:t>
            </a:r>
          </a:p>
          <a:p>
            <a:endParaRPr lang="ru-RU" sz="2400" b="1" i="1" dirty="0" smtClean="0">
              <a:latin typeface="Monotype Corsiva" panose="03010101010201010101" pitchFamily="66" charset="0"/>
            </a:endParaRPr>
          </a:p>
          <a:p>
            <a:r>
              <a:rPr lang="ru-RU" sz="24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                                                                                  </a:t>
            </a:r>
            <a:endParaRPr lang="ru-RU" sz="24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8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                                                                 </a:t>
            </a:r>
          </a:p>
          <a:p>
            <a:r>
              <a:rPr lang="ru-RU" sz="2800" b="1" i="1" dirty="0" smtClean="0">
                <a:latin typeface="Monotype Corsiva" panose="03010101010201010101" pitchFamily="66" charset="0"/>
              </a:rPr>
              <a:t>                                                                                                     </a:t>
            </a:r>
            <a:endParaRPr lang="ru-RU" sz="2800" b="1" i="1" dirty="0">
              <a:latin typeface="Monotype Corsiva" panose="03010101010201010101" pitchFamily="66" charset="0"/>
            </a:endParaRPr>
          </a:p>
        </p:txBody>
      </p:sp>
      <p:pic>
        <p:nvPicPr>
          <p:cNvPr id="3076" name="Picture 4" descr="ÐÐ°Ð³ÑÑÑÐ¸ÑÐµÐ»Ñ Amazing Color MiniPac, 5 Ð³Ñ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7" b="11814"/>
          <a:stretch/>
        </p:blipFill>
        <p:spPr bwMode="auto">
          <a:xfrm>
            <a:off x="502920" y="3124825"/>
            <a:ext cx="2323011" cy="16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ÐÑÐ°ÑÐºÐ° Ebru-Profi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20500" b="23000"/>
          <a:stretch/>
        </p:blipFill>
        <p:spPr bwMode="auto">
          <a:xfrm>
            <a:off x="3215985" y="3124825"/>
            <a:ext cx="2454814" cy="1691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ÐÐ¸ÑÑÑ Ð²ÐµÐµÑÐ½Ð°Ñ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52" y="3142991"/>
            <a:ext cx="1737979" cy="1672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ÐÐ°Ð±Ð¾Ñ ÑÐ¸Ð» Ð­ÐÐ Ð£-WOOD /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b="11500"/>
          <a:stretch/>
        </p:blipFill>
        <p:spPr bwMode="auto">
          <a:xfrm>
            <a:off x="8188884" y="3142991"/>
            <a:ext cx="1635626" cy="1672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ÐÐ°Ð±Ð¾Ñ ÐÐ°Ð»ÑÑÐºÐ¸-ÐÑÐ¸ÑÑÐ°Ð»Ð» â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8001"/>
          <a:stretch/>
        </p:blipFill>
        <p:spPr bwMode="auto">
          <a:xfrm>
            <a:off x="10214563" y="3106659"/>
            <a:ext cx="1619252" cy="17093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ÐÐ¾ÑÐ¾Ðº Ð¿ÑÐ¾Ð·ÑÐ°ÑÐ½ÑÐ¹ 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0" b="23500"/>
          <a:stretch/>
        </p:blipFill>
        <p:spPr bwMode="auto">
          <a:xfrm>
            <a:off x="502920" y="5129191"/>
            <a:ext cx="2323010" cy="1378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http://shop.pechatitut.ru/netcat_files/161/300/237_8059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8" t="12506" r="14217" b="25121"/>
          <a:stretch/>
        </p:blipFill>
        <p:spPr bwMode="auto">
          <a:xfrm>
            <a:off x="3069769" y="5129191"/>
            <a:ext cx="1295055" cy="1378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Ð¡ÐºÐ°ÑÐµÑÑÑ 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2"/>
          <a:stretch/>
        </p:blipFill>
        <p:spPr bwMode="auto">
          <a:xfrm>
            <a:off x="4617720" y="5129191"/>
            <a:ext cx="1846298" cy="1378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Ð¡ÑÐ°ÐºÐ°Ð½ÑÐ¸ÐºÐ¸ Ð´Ð»Ñ ÐºÑÐ°ÑÐºÐ¸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5000" r="24000" b="20500"/>
          <a:stretch/>
        </p:blipFill>
        <p:spPr bwMode="auto">
          <a:xfrm>
            <a:off x="6779054" y="5129191"/>
            <a:ext cx="1409830" cy="1373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http://shop.pechatitut.ru/netcat_files/330/427/Fartuk_odnorazoviy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5" t="6299" r="25280" b="13780"/>
          <a:stretch/>
        </p:blipFill>
        <p:spPr bwMode="auto">
          <a:xfrm>
            <a:off x="10561320" y="5133975"/>
            <a:ext cx="1272495" cy="14090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 descr="Ð¡Ð°Ð»ÑÐµÑÐºÐ¸ Ð±ÑÐ¼Ð°Ð¶Ð½ÑÐµ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00"/>
          <a:stretch/>
        </p:blipFill>
        <p:spPr bwMode="auto">
          <a:xfrm>
            <a:off x="8503920" y="5129191"/>
            <a:ext cx="1570066" cy="1373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64041" y="4526131"/>
            <a:ext cx="158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Monotype Corsiva" panose="03010101010201010101" pitchFamily="66" charset="0"/>
              </a:rPr>
              <a:t>Набор 12шт.</a:t>
            </a:r>
            <a:endParaRPr lang="ru-RU" sz="2000" b="1" i="1" dirty="0"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" y="4541520"/>
            <a:ext cx="23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2920" y="4511040"/>
            <a:ext cx="23230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Monotype Corsiva" panose="03010101010201010101" pitchFamily="66" charset="0"/>
              </a:rPr>
              <a:t>    </a:t>
            </a:r>
            <a:r>
              <a:rPr lang="ru-RU" sz="2000" b="1" i="1" dirty="0" smtClean="0">
                <a:latin typeface="Monotype Corsiva" panose="03010101010201010101" pitchFamily="66" charset="0"/>
              </a:rPr>
              <a:t>5г.на 1литр воды</a:t>
            </a:r>
            <a:endParaRPr lang="ru-RU" sz="2000" b="1" i="1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7111" y="4541520"/>
            <a:ext cx="171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060852" y="4526131"/>
            <a:ext cx="1737979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Monotype Corsiva" panose="03010101010201010101" pitchFamily="66" charset="0"/>
              </a:rPr>
              <a:t>  Веерная кисть </a:t>
            </a:r>
            <a:endParaRPr lang="ru-RU" sz="2000" b="1" i="1" dirty="0"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88884" y="3276600"/>
            <a:ext cx="1603881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Monotype Corsiva" panose="03010101010201010101" pitchFamily="66" charset="0"/>
              </a:rPr>
              <a:t>    Набор шил</a:t>
            </a:r>
            <a:endParaRPr lang="ru-RU" sz="2000" b="1" i="1" dirty="0"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14563" y="4541520"/>
            <a:ext cx="161925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Monotype Corsiva" panose="03010101010201010101" pitchFamily="66" charset="0"/>
              </a:rPr>
              <a:t>Набор гребней</a:t>
            </a:r>
            <a:endParaRPr lang="ru-RU" sz="2000" b="1" i="1" dirty="0"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3080" y="6217920"/>
            <a:ext cx="10428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Monotype Corsiva" panose="03010101010201010101" pitchFamily="66" charset="0"/>
              </a:rPr>
              <a:t>  Лоток</a:t>
            </a:r>
            <a:endParaRPr lang="ru-RU" sz="2000" b="1" i="1" dirty="0"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9769" y="6202192"/>
            <a:ext cx="1295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Monotype Corsiva" panose="03010101010201010101" pitchFamily="66" charset="0"/>
              </a:rPr>
              <a:t>   Бумага</a:t>
            </a:r>
            <a:endParaRPr lang="ru-RU" sz="2000" b="1" i="1" dirty="0"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7720" y="6217920"/>
            <a:ext cx="1846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Monotype Corsiva" panose="03010101010201010101" pitchFamily="66" charset="0"/>
              </a:rPr>
              <a:t>Клеенка на стол</a:t>
            </a:r>
            <a:endParaRPr lang="ru-RU" sz="2000" b="1" i="1" dirty="0"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79054" y="6184291"/>
            <a:ext cx="1409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Monotype Corsiva" panose="03010101010201010101" pitchFamily="66" charset="0"/>
              </a:rPr>
              <a:t>Стакан под     краску</a:t>
            </a:r>
            <a:endParaRPr lang="ru-RU" sz="2000" b="1" i="1" dirty="0"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03920" y="6217920"/>
            <a:ext cx="157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Monotype Corsiva" panose="03010101010201010101" pitchFamily="66" charset="0"/>
              </a:rPr>
              <a:t>    Салфетки</a:t>
            </a:r>
            <a:endParaRPr lang="ru-RU" sz="2000" b="1" i="1" dirty="0"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591800" y="6250838"/>
            <a:ext cx="1242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Monotype Corsiva" panose="03010101010201010101" pitchFamily="66" charset="0"/>
              </a:rPr>
              <a:t>Фартук</a:t>
            </a:r>
            <a:endParaRPr lang="ru-RU" sz="2000" b="1" i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16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40" y="274320"/>
            <a:ext cx="114909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Этапы рисования в технике ЭБРУ</a:t>
            </a:r>
          </a:p>
          <a:p>
            <a:r>
              <a:rPr lang="ru-RU" sz="3600" b="1" i="1" dirty="0">
                <a:latin typeface="Monotype Corsiva" panose="03010101010201010101" pitchFamily="66" charset="0"/>
              </a:rPr>
              <a:t>Сначала рисуем фон, он нужен для </a:t>
            </a:r>
            <a:r>
              <a:rPr lang="ru-RU" sz="3600" b="1" i="1" dirty="0" smtClean="0">
                <a:latin typeface="Monotype Corsiva" panose="03010101010201010101" pitchFamily="66" charset="0"/>
              </a:rPr>
              <a:t>того чтобы </a:t>
            </a:r>
            <a:r>
              <a:rPr lang="ru-RU" sz="3600" b="1" i="1" dirty="0">
                <a:latin typeface="Monotype Corsiva" panose="03010101010201010101" pitchFamily="66" charset="0"/>
              </a:rPr>
              <a:t>удерживать краску, которую Вы будете наносить поверх него, не давая ей слишком сильно растекаться. </a:t>
            </a:r>
            <a:r>
              <a:rPr lang="ru-RU" sz="3600" b="1" i="1" dirty="0" smtClean="0">
                <a:latin typeface="Monotype Corsiva" panose="03010101010201010101" pitchFamily="66" charset="0"/>
              </a:rPr>
              <a:t>Фон </a:t>
            </a:r>
            <a:r>
              <a:rPr lang="ru-RU" sz="3600" b="1" i="1" dirty="0">
                <a:latin typeface="Monotype Corsiva" panose="03010101010201010101" pitchFamily="66" charset="0"/>
              </a:rPr>
              <a:t>делают при помощи широкой </a:t>
            </a:r>
            <a:r>
              <a:rPr lang="ru-RU" sz="3600" b="1" i="1" dirty="0" smtClean="0">
                <a:latin typeface="Monotype Corsiva" panose="03010101010201010101" pitchFamily="66" charset="0"/>
              </a:rPr>
              <a:t>кисти, </a:t>
            </a:r>
            <a:r>
              <a:rPr lang="ru-RU" sz="3600" b="1" i="1" dirty="0">
                <a:latin typeface="Monotype Corsiva" panose="03010101010201010101" pitchFamily="66" charset="0"/>
              </a:rPr>
              <a:t>окуная ее в краску и как бы стряхивая лишние капли на поверхность воды. Краска сама начинает растекаться, образуя очень тонкую пленку, поверх которой и будет располагаться основной рисунок. Можно оставить фон в виде капель, а можно поводить произвольно шилом или гребнями. Тогда у Вас получится более затейливый </a:t>
            </a:r>
            <a:r>
              <a:rPr lang="ru-RU" sz="3600" b="1" i="1" dirty="0" smtClean="0">
                <a:latin typeface="Monotype Corsiva" panose="03010101010201010101" pitchFamily="66" charset="0"/>
              </a:rPr>
              <a:t>рисунок.</a:t>
            </a:r>
            <a:endParaRPr lang="ru-RU" sz="3600" b="1" i="1" dirty="0">
              <a:latin typeface="Monotype Corsiva" panose="03010101010201010101" pitchFamily="66" charset="0"/>
            </a:endParaRPr>
          </a:p>
          <a:p>
            <a:pPr algn="ctr"/>
            <a:endParaRPr lang="ru-RU" sz="24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068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" y="-162281"/>
            <a:ext cx="115976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Рисуем фон: </a:t>
            </a:r>
            <a:r>
              <a:rPr lang="ru-RU" sz="36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для создания фона потребуется кисти разного размера</a:t>
            </a:r>
            <a:endParaRPr lang="ru-RU" sz="66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36375" y="7044707"/>
            <a:ext cx="54895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        </a:t>
            </a:r>
          </a:p>
          <a:p>
            <a:pPr algn="ctr"/>
            <a:endParaRPr lang="ru-RU" sz="36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3600" b="1" i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36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               Рекомендуется </a:t>
            </a:r>
            <a:r>
              <a:rPr lang="ru-RU" sz="36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для фона использовать 2-3 цвета краски</a:t>
            </a:r>
          </a:p>
        </p:txBody>
      </p:sp>
      <p:pic>
        <p:nvPicPr>
          <p:cNvPr id="9" name="Рисунок 8" descr="http://www.school39.ru/wp-content/uploads/2017/02/%D1%8F%D1%8F%D1%8F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" y="1499711"/>
            <a:ext cx="3444240" cy="212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chesnachki.ru/wp-content/uploads/2017/01/pervye-shagi-v-eb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0" y="1499713"/>
            <a:ext cx="3348377" cy="212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it.ua/wp-content/uploads/2015/10/37179598-e14446522426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857" y="1499711"/>
            <a:ext cx="3509623" cy="214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5"/>
          <a:stretch/>
        </p:blipFill>
        <p:spPr>
          <a:xfrm>
            <a:off x="381000" y="4050544"/>
            <a:ext cx="5608320" cy="2506618"/>
          </a:xfrm>
          <a:prstGeom prst="rect">
            <a:avLst/>
          </a:prstGeom>
        </p:spPr>
      </p:pic>
      <p:pic>
        <p:nvPicPr>
          <p:cNvPr id="19" name="Рисунок 18" descr="http://1.bp.blogspot.com/-eDikFbp85DU/T144uM-DwUI/AAAAAAAADEw/C3y4q2tkftQ/s1600/IMG_946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80" y="3994214"/>
            <a:ext cx="5410200" cy="2562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33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FFC000"/>
            </a:gs>
            <a:gs pos="66000">
              <a:schemeClr val="accent1">
                <a:lumMod val="45000"/>
                <a:lumOff val="5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" y="274320"/>
            <a:ext cx="11536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Рисование на воде </a:t>
            </a:r>
            <a:r>
              <a:rPr lang="ru-RU" sz="3600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Эбру</a:t>
            </a:r>
            <a:r>
              <a:rPr lang="ru-RU" sz="3600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smtClean="0">
                <a:latin typeface="Monotype Corsiva" panose="03010101010201010101" pitchFamily="66" charset="0"/>
              </a:rPr>
              <a:t>представляет </a:t>
            </a:r>
            <a:r>
              <a:rPr lang="ru-RU" sz="3600" b="1" dirty="0">
                <a:latin typeface="Monotype Corsiva" panose="03010101010201010101" pitchFamily="66" charset="0"/>
              </a:rPr>
              <a:t>собой не просто нанесение красок на определенную поверхность, но скорее это целая философия. Ведь </a:t>
            </a:r>
            <a:r>
              <a:rPr lang="ru-RU" sz="3600" b="1" dirty="0" err="1">
                <a:latin typeface="Monotype Corsiva" panose="03010101010201010101" pitchFamily="66" charset="0"/>
              </a:rPr>
              <a:t>Эбру</a:t>
            </a:r>
            <a:r>
              <a:rPr lang="ru-RU" sz="3600" b="1" dirty="0">
                <a:latin typeface="Monotype Corsiva" panose="03010101010201010101" pitchFamily="66" charset="0"/>
              </a:rPr>
              <a:t> — это рисование, в основе которого лежат правильные, природные формы, а именно круг</a:t>
            </a:r>
            <a:r>
              <a:rPr lang="ru-RU" sz="3600" b="1" dirty="0" smtClean="0">
                <a:latin typeface="Monotype Corsiva" panose="03010101010201010101" pitchFamily="66" charset="0"/>
              </a:rPr>
              <a:t>.</a:t>
            </a:r>
          </a:p>
          <a:p>
            <a:endParaRPr lang="ru-RU" sz="3600" b="1" dirty="0">
              <a:latin typeface="Monotype Corsiva" panose="03010101010201010101" pitchFamily="66" charset="0"/>
            </a:endParaRPr>
          </a:p>
        </p:txBody>
      </p:sp>
      <p:pic>
        <p:nvPicPr>
          <p:cNvPr id="2052" name="Picture 4" descr="http://sdelala-sama.ru/uploads/posts/2016-11/1480285191_d0bad180d0b0d181d0bad0b020d0b4d0bbd18f20d18dd0b1d180d18320d09ad0b8d0b5d0b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12" y="2704240"/>
            <a:ext cx="9092528" cy="381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23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FFC000"/>
            </a:gs>
            <a:gs pos="66000">
              <a:schemeClr val="accent1">
                <a:lumMod val="45000"/>
                <a:lumOff val="5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8160" y="335280"/>
            <a:ext cx="11292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latin typeface="Monotype Corsiva" panose="03010101010201010101" pitchFamily="66" charset="0"/>
              </a:rPr>
              <a:t>Каждая капля, которая попадает в воду, растекается в круг, который мы можем преобразовать абсолютно в любую желаемую форму. Ценность искусства </a:t>
            </a:r>
            <a:r>
              <a:rPr lang="ru-RU" sz="3600" b="1" i="1" dirty="0" err="1">
                <a:latin typeface="Monotype Corsiva" panose="03010101010201010101" pitchFamily="66" charset="0"/>
              </a:rPr>
              <a:t>Эбру</a:t>
            </a:r>
            <a:r>
              <a:rPr lang="ru-RU" sz="3600" b="1" i="1" dirty="0">
                <a:latin typeface="Monotype Corsiva" panose="03010101010201010101" pitchFamily="66" charset="0"/>
              </a:rPr>
              <a:t> определяется не только результатом, но и самим процессом.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2910840"/>
            <a:ext cx="11292840" cy="3627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pic>
        <p:nvPicPr>
          <p:cNvPr id="5" name="Рисунок 4" descr="https://arhivurokov.ru/multiurok/9/b/b/9bbcc96936076fcbe64e670e18d056db48422b4e/img2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333"/>
          <a:stretch/>
        </p:blipFill>
        <p:spPr bwMode="auto">
          <a:xfrm>
            <a:off x="883920" y="2777222"/>
            <a:ext cx="3611880" cy="37607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://i.ytimg.com/vi/AxAj_1IGlJ0/maxresdefault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01" b="7958"/>
          <a:stretch/>
        </p:blipFill>
        <p:spPr bwMode="auto">
          <a:xfrm>
            <a:off x="5061585" y="2777222"/>
            <a:ext cx="6444615" cy="38943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979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FFC000"/>
            </a:gs>
            <a:gs pos="66000">
              <a:schemeClr val="accent1">
                <a:lumMod val="45000"/>
                <a:lumOff val="5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static1.gophotoweb.com/u4979/4529/blog/955584/110046/598479/1000-c4190d6bcc989b9ba2770e74982dc84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1"/>
          <a:stretch/>
        </p:blipFill>
        <p:spPr bwMode="auto">
          <a:xfrm>
            <a:off x="792481" y="3619583"/>
            <a:ext cx="4998720" cy="28127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https://www.colors.life/upload/blogs/70/c1/70c19e0ac34e3ce15ea3de2663777edf_RSZ_6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t="5185" r="3595" b="3708"/>
          <a:stretch/>
        </p:blipFill>
        <p:spPr bwMode="auto">
          <a:xfrm>
            <a:off x="6553200" y="426720"/>
            <a:ext cx="4999890" cy="286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4.bp.blogspot.com/-cALN_Zs2qg4/VkeRYQnf3TI/AAAAAAAAKz0/OEePv1lb7Ac/s1600/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1" y="426720"/>
            <a:ext cx="4998720" cy="275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go2.imgsmail.ru/imgpreview?key=3a7301c19e71decd&amp;mb=imgdb_preview_5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35531"/>
            <a:ext cx="4999890" cy="278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966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FFC000"/>
            </a:gs>
            <a:gs pos="66000">
              <a:schemeClr val="accent1">
                <a:lumMod val="45000"/>
                <a:lumOff val="5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" y="320040"/>
            <a:ext cx="1171956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Заключительный этап – перенос </a:t>
            </a:r>
            <a:r>
              <a:rPr lang="ru-RU" sz="54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рисунка</a:t>
            </a:r>
          </a:p>
          <a:p>
            <a:r>
              <a:rPr lang="ru-RU" sz="2800" b="1" i="1" dirty="0" smtClean="0">
                <a:latin typeface="Monotype Corsiva" panose="03010101010201010101" pitchFamily="66" charset="0"/>
              </a:rPr>
              <a:t>Это </a:t>
            </a:r>
            <a:r>
              <a:rPr lang="ru-RU" sz="2800" b="1" i="1" dirty="0">
                <a:latin typeface="Monotype Corsiva" panose="03010101010201010101" pitchFamily="66" charset="0"/>
              </a:rPr>
              <a:t>очень ответственное дело, для которого требуется большая аккуратность. Бумагу нужно выбирать плотную, фактурную и ни в коем случае не глянцевую. Лист укладываем на воду, выдерживаем несколько мгновений и снимаем точным движением, чтобы не смазать краску. Кроме бумаги рисунки можно переносить на различные ткани или дерево</a:t>
            </a:r>
            <a:r>
              <a:rPr lang="ru-RU" sz="2800" b="1" i="1" dirty="0" smtClean="0">
                <a:latin typeface="Monotype Corsiva" panose="03010101010201010101" pitchFamily="66" charset="0"/>
              </a:rPr>
              <a:t>.</a:t>
            </a:r>
          </a:p>
          <a:p>
            <a:endParaRPr lang="ru-RU" sz="2800" b="1" i="1" dirty="0">
              <a:latin typeface="Monotype Corsiva" panose="03010101010201010101" pitchFamily="66" charset="0"/>
            </a:endParaRPr>
          </a:p>
        </p:txBody>
      </p:sp>
      <p:pic>
        <p:nvPicPr>
          <p:cNvPr id="3078" name="Picture 6" descr="http://batona.net/uploads/posts/2017-02/1486112278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3962399"/>
            <a:ext cx="3719924" cy="255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3962399"/>
            <a:ext cx="4080765" cy="2553653"/>
          </a:xfrm>
          <a:prstGeom prst="rect">
            <a:avLst/>
          </a:prstGeom>
        </p:spPr>
      </p:pic>
      <p:pic>
        <p:nvPicPr>
          <p:cNvPr id="3080" name="Picture 8" descr="http://st.risovanie-na-vode.ru/2/884/942/dDdDQXXeTj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02" y="3962400"/>
            <a:ext cx="3587386" cy="255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4206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</TotalTime>
  <Words>429</Words>
  <Application>Microsoft Office PowerPoint</Application>
  <PresentationFormat>Произвольный</PresentationFormat>
  <Paragraphs>52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Мастер-класс «Технология ЭБРУ» -  искусство рисования на воде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Техника Эбру искусство рисования на воде</dc:title>
  <dc:creator>User111</dc:creator>
  <cp:lastModifiedBy>HP</cp:lastModifiedBy>
  <cp:revision>34</cp:revision>
  <dcterms:created xsi:type="dcterms:W3CDTF">2018-09-30T07:01:17Z</dcterms:created>
  <dcterms:modified xsi:type="dcterms:W3CDTF">2019-01-21T16:23:32Z</dcterms:modified>
</cp:coreProperties>
</file>