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Montserrat"/>
      <p:regular r:id="rId24"/>
      <p:bold r:id="rId25"/>
      <p:italic r:id="rId26"/>
      <p:boldItalic r:id="rId27"/>
    </p:embeddedFont>
    <p:embeddedFont>
      <p:font typeface="La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Lato-regular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fc9f37f9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0fc9f37f9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c74ab85c6_0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0c74ab85c6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0c74ab85c6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0c74ab85c6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0c74ab85c6_0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0c74ab85c6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0c74ab85c6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0c74ab85c6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0c74ab85c6_0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0c74ab85c6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0c74ab85c6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0c74ab85c6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0c74ab85c6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0c74ab85c6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0c74ab85c6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0c74ab85c6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0c74ab85c6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0c74ab85c6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0c74ab85c6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0c74ab85c6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0c74ab85c6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0c74ab85c6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0c74ab85c6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0c74ab85c6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0c74ab85c6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0c74ab85c6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0c74ab85c6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0c74ab85c6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0c74ab85c6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0c74ab85c6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c74ab85c6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0c74ab85c6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image" Target="../media/image1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Relationship Id="rId4" Type="http://schemas.openxmlformats.org/officeDocument/2006/relationships/image" Target="../media/image25.jpg"/><Relationship Id="rId5" Type="http://schemas.openxmlformats.org/officeDocument/2006/relationships/image" Target="../media/image2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Relationship Id="rId4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jpg"/><Relationship Id="rId4" Type="http://schemas.openxmlformats.org/officeDocument/2006/relationships/image" Target="../media/image24.jpg"/><Relationship Id="rId5" Type="http://schemas.openxmlformats.org/officeDocument/2006/relationships/image" Target="../media/image2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jpg"/><Relationship Id="rId4" Type="http://schemas.openxmlformats.org/officeDocument/2006/relationships/image" Target="../media/image29.jpg"/><Relationship Id="rId5" Type="http://schemas.openxmlformats.org/officeDocument/2006/relationships/image" Target="../media/image3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Relationship Id="rId4" Type="http://schemas.openxmlformats.org/officeDocument/2006/relationships/image" Target="../media/image14.jpg"/><Relationship Id="rId5" Type="http://schemas.openxmlformats.org/officeDocument/2006/relationships/image" Target="../media/image2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3.jpg"/><Relationship Id="rId5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1136775" y="1038525"/>
            <a:ext cx="6617400" cy="35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r>
              <a:rPr lang="ru" sz="1550">
                <a:latin typeface="Calibri"/>
                <a:ea typeface="Calibri"/>
                <a:cs typeface="Calibri"/>
                <a:sym typeface="Calibri"/>
              </a:rPr>
              <a:t>Опыт работы «LEGO - конструирование» как основа развития мышления и конструктивных навыков детей младшего дошкольного возраста. Государственное бюджетное общеобразовательное учреждение Самарской области основная общеобразовательная школа № 23 городского округа Сызрань, Самарской области, структурное подразделение "Детский сад №70", реализующее общеобразовательные программы дошкольного образования. Миронова Ольга Валериевна г.Сызрань 2021.</a:t>
            </a:r>
            <a:endParaRPr sz="155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 txBox="1"/>
          <p:nvPr>
            <p:ph idx="1" type="body"/>
          </p:nvPr>
        </p:nvSpPr>
        <p:spPr>
          <a:xfrm>
            <a:off x="982375" y="1038525"/>
            <a:ext cx="73539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445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Arial"/>
                <a:ea typeface="Arial"/>
                <a:cs typeface="Arial"/>
                <a:sym typeface="Arial"/>
              </a:rPr>
              <a:t>Одним из любимых видов LEGO - конструирования для детей является выполнение работ по собственному замыслу, ведь каждый ребенок может создать собственную сюжетную линию игры.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400">
                <a:latin typeface="Calibri"/>
                <a:ea typeface="Calibri"/>
                <a:cs typeface="Calibri"/>
                <a:sym typeface="Calibri"/>
              </a:rPr>
              <a:t>При организации работы я стараюсь соединить игру, труд и обучение, что помогает обеспечить единство решения, познавательных, практических и игровых задач. Игровые приемы, загадки, считалки, скороговорки, тематические вопросы также помогают при творческой работе. Так на занятиях я использую такие дидактические игры как: «Найди кирпичик как у меня», цель данной игры закрепить цвет и форму деталей.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275" y="604325"/>
            <a:ext cx="3939416" cy="2587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3"/>
          <p:cNvSpPr txBox="1"/>
          <p:nvPr/>
        </p:nvSpPr>
        <p:spPr>
          <a:xfrm>
            <a:off x="378925" y="3648875"/>
            <a:ext cx="84981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Игра «Собери кирпичики LEGO». Детей делим на группы, раскладываем на ковре кирпичики, ставим коробочки, распределяем кто какой цвет будет собирать. Побеждает та команда, которая быстрее соберет.       	Игра «Передай кирпичик ЛЕГО» - игра на развитие координации движений. Ведущий закрывает глаза, дети стоят по кругу и по команде передают друг другу кирпичик. При слове «Стоп» ведущий открывает глаза, ребенок, у которого оказался кирпичик становится ведущим.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2" name="Google Shape;202;p23"/>
          <p:cNvPicPr preferRelativeResize="0"/>
          <p:nvPr/>
        </p:nvPicPr>
        <p:blipFill rotWithShape="1">
          <a:blip r:embed="rId4">
            <a:alphaModFix/>
          </a:blip>
          <a:srcRect b="10565" l="3803" r="8569" t="6701"/>
          <a:stretch/>
        </p:blipFill>
        <p:spPr>
          <a:xfrm>
            <a:off x="4572000" y="604325"/>
            <a:ext cx="4322499" cy="2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1714" y="152400"/>
            <a:ext cx="2225614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526" y="152400"/>
            <a:ext cx="2225614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4"/>
          <p:cNvSpPr txBox="1"/>
          <p:nvPr/>
        </p:nvSpPr>
        <p:spPr>
          <a:xfrm>
            <a:off x="2768825" y="1354300"/>
            <a:ext cx="33912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Игра «Найди лишнюю деталь» - так как детки в этом возрасте при анализе деталей способны учитывать только один признак, то берем несколько кирпичиков и просим найти лишнюю деталь. Например, берем 4 красных и 1 зеленый или 5 квадратных кирпичиков и 1 прямоугольный.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3600" y="280000"/>
            <a:ext cx="5909401" cy="332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5"/>
          <p:cNvSpPr txBox="1"/>
          <p:nvPr/>
        </p:nvSpPr>
        <p:spPr>
          <a:xfrm>
            <a:off x="210500" y="3662900"/>
            <a:ext cx="87714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445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Игра «Чудесный мешочек»: в тёмном мешке детали разные по форме и цвету. Показываем деталь, ребёнок должен вытащить на ощупь такой же по форме и назвать цвет. Второй вариант, на слух называем деталь, ребёнок должен на ощупь вытащить ту же деталь. И другие игры «Угадай, кто я?», «Дорожка», «По грибы, по ягоды», «Мой дом».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3463" y="1527263"/>
            <a:ext cx="1496600" cy="325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5262" y="975363"/>
            <a:ext cx="1496600" cy="3253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57026" y="664238"/>
            <a:ext cx="1496600" cy="325374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6"/>
          <p:cNvSpPr txBox="1"/>
          <p:nvPr/>
        </p:nvSpPr>
        <p:spPr>
          <a:xfrm>
            <a:off x="109675" y="1187025"/>
            <a:ext cx="4907400" cy="3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На занятиях провожу физкульт минутки, например: </a:t>
            </a:r>
            <a:endParaRPr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LEGO - умная игра, </a:t>
            </a:r>
            <a:endParaRPr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(пал</a:t>
            </a:r>
            <a:r>
              <a:rPr lang="ru">
                <a:solidFill>
                  <a:schemeClr val="lt1"/>
                </a:solidFill>
              </a:rPr>
              <a:t>ьчики сжимаем)</a:t>
            </a:r>
            <a:endParaRPr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З</a:t>
            </a:r>
            <a:r>
              <a:rPr lang="ru" sz="1300">
                <a:solidFill>
                  <a:schemeClr val="lt1"/>
                </a:solidFill>
              </a:rPr>
              <a:t>авлекательно хитра 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lt1"/>
                </a:solidFill>
              </a:rPr>
              <a:t>(руки в стороны). 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lt1"/>
                </a:solidFill>
              </a:rPr>
              <a:t>Интересно здесь играть, 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lt1"/>
                </a:solidFill>
              </a:rPr>
              <a:t>(круговорот рук) 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lt1"/>
                </a:solidFill>
              </a:rPr>
              <a:t>Строить, составлять, искать! 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lt1"/>
                </a:solidFill>
              </a:rPr>
              <a:t>(лесенка, хлопок, очки) 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lt1"/>
                </a:solidFill>
              </a:rPr>
              <a:t>Приглашаю всех друзей 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lt1"/>
                </a:solidFill>
              </a:rPr>
              <a:t>(руками зовем к себе) 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lt1"/>
                </a:solidFill>
              </a:rPr>
              <a:t>«LEGO» собирать скорей.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lt1"/>
                </a:solidFill>
              </a:rPr>
              <a:t>Тут и взрослым интересно: 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lt1"/>
                </a:solidFill>
              </a:rPr>
              <a:t>(прыжки на месте) 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lt1"/>
                </a:solidFill>
              </a:rPr>
              <a:t>В «LEGO» поиграть полезно 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lt1"/>
                </a:solidFill>
              </a:rPr>
              <a:t>(показать большие пальцы на руках).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600" y="1129750"/>
            <a:ext cx="2686525" cy="325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1656" y="1101675"/>
            <a:ext cx="2628719" cy="32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7"/>
          <p:cNvSpPr txBox="1"/>
          <p:nvPr/>
        </p:nvSpPr>
        <p:spPr>
          <a:xfrm>
            <a:off x="1333250" y="224575"/>
            <a:ext cx="7031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4450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Чтобы увлечь детей и заинтересовать в дальнейшем ходе работы, например на занятии по теме «Животные в зоопарке» я использовала загадки: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Google Shape;231;p27"/>
          <p:cNvSpPr txBox="1"/>
          <p:nvPr/>
        </p:nvSpPr>
        <p:spPr>
          <a:xfrm>
            <a:off x="3080475" y="1101675"/>
            <a:ext cx="3132600" cy="3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Серый толстый великан,</a:t>
            </a:r>
            <a:endParaRPr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На спине его горбы -</a:t>
            </a:r>
            <a:endParaRPr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Нос как будто длинный кран,</a:t>
            </a:r>
            <a:endParaRPr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Там запас еды, воды…</a:t>
            </a:r>
            <a:endParaRPr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На спине прокатит он,</a:t>
            </a:r>
            <a:endParaRPr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Узнали? Как его зовут?</a:t>
            </a:r>
            <a:endParaRPr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Озорной ушастый. (Слон).</a:t>
            </a:r>
            <a:endParaRPr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Это кто с длиннющей шеей</a:t>
            </a:r>
            <a:endParaRPr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Здесь под солнцем рожки греет?</a:t>
            </a:r>
            <a:endParaRPr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У него спокойный нрав,</a:t>
            </a:r>
            <a:endParaRPr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Сверху вниз глядит (Жираф)!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3022" y="219475"/>
            <a:ext cx="1723424" cy="369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3875" y="219475"/>
            <a:ext cx="1699921" cy="369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1850" y="159425"/>
            <a:ext cx="1988700" cy="3755827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8"/>
          <p:cNvSpPr txBox="1"/>
          <p:nvPr/>
        </p:nvSpPr>
        <p:spPr>
          <a:xfrm>
            <a:off x="238575" y="3957625"/>
            <a:ext cx="8567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Исходя из проведенной работы, я сделала вывод, что создавая конструкции из «LEGO», я не только развиваю у детей навыки конструирования, но и решаю задачи других образовательных областей, предусмотренные программой. Используя LEGO - конструктор я ставлю перед детьми простые, понятные и привлекательные для них задачи, решая которые они, сами того не замечая, обучаются.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0250" y="211371"/>
            <a:ext cx="1427424" cy="310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1363" y="162250"/>
            <a:ext cx="1427424" cy="310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2475" y="211350"/>
            <a:ext cx="1427424" cy="310339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9"/>
          <p:cNvSpPr txBox="1"/>
          <p:nvPr/>
        </p:nvSpPr>
        <p:spPr>
          <a:xfrm>
            <a:off x="329275" y="3391925"/>
            <a:ext cx="8511600" cy="1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445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В ходе своей работы я отметила у детей более высокую заинтересованность в конструктивной деятельности. Ребята активно конструируют, они готовы фантазировать и пробовать творить на любую тему, не боятся создавать что-то новое, все реже стали звучать фразы: «Я не умею» или «Как это сделать?». Уже в ходе обсуждения предстоящей постройки многие дети предлагают варианты конструирования, в самом процессе деятельности общение между ребятами становится более продуктивным и уважительным по отношению друг к другу.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3" name="Google Shape;25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202375"/>
            <a:ext cx="7715251" cy="3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0"/>
          <p:cNvSpPr txBox="1"/>
          <p:nvPr/>
        </p:nvSpPr>
        <p:spPr>
          <a:xfrm>
            <a:off x="217950" y="4083950"/>
            <a:ext cx="87081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445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По итогам своей работы, я пришла к выводу, что конструктор LEGO, отвечая всем современным требованиям образовательных стандартов, позволяет учиться, играя и обучаться в игре.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775" y="244938"/>
            <a:ext cx="8273101" cy="465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28575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7450" y="1417453"/>
            <a:ext cx="5021675" cy="351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6"/>
          <p:cNvSpPr txBox="1"/>
          <p:nvPr/>
        </p:nvSpPr>
        <p:spPr>
          <a:xfrm>
            <a:off x="245525" y="155350"/>
            <a:ext cx="8523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4450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</a:rPr>
              <a:t>Актуальность LEGO - технологии и робототехники значима в свете внедрения ФГОС,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3" name="Google Shape;153;p16"/>
          <p:cNvSpPr txBox="1"/>
          <p:nvPr/>
        </p:nvSpPr>
        <p:spPr>
          <a:xfrm>
            <a:off x="266650" y="1326225"/>
            <a:ext cx="3228000" cy="39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1"/>
                </a:solidFill>
              </a:rPr>
              <a:t>• являются великолепным средством для интеллектуального развития дошкольников, обеспечивающих интеграцию образовательных областей (Речевое, познавательное и социально-коммуникативное развитие);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1"/>
                </a:solidFill>
              </a:rPr>
              <a:t>• позволяют педагогу сочетать образование, воспитание и развитие дошкольников в режиме игры (учиться и обучаться в игре);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1"/>
                </a:solidFill>
              </a:rPr>
              <a:t>• формируют познавательную активность, способствует воспитанию социально-активной личности, формирует навыки общения и сотворчества;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1"/>
                </a:solidFill>
              </a:rPr>
              <a:t>• объединяют игру с исследовательской и экспериментальной деятельностью, предоставляют ребенку возможность экспериментировать и созидать свой собственный мир, где нет границ.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050" y="399975"/>
            <a:ext cx="2278726" cy="307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7350" y="399975"/>
            <a:ext cx="2335425" cy="307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1550" y="399950"/>
            <a:ext cx="2278724" cy="307842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7"/>
          <p:cNvSpPr txBox="1"/>
          <p:nvPr/>
        </p:nvSpPr>
        <p:spPr>
          <a:xfrm>
            <a:off x="392950" y="3550625"/>
            <a:ext cx="8469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 сегодняшний день, LEGO - конструкторы активно используются воспитанниками в игровой деятельности. Знакомство с LEGO - конструированием начали со второй младшей группы. Игры с крупным конструктором. Дети выполняли постройки и пытались обыграть их. Но с LEGO - конструктором дети испытывали затруднения. Затруднения возникали при соединение деталей между собой. Я решила сначала познакомить детей с LEGO - конструктором с его разновидностями и свойствами.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750" y="277525"/>
            <a:ext cx="2464274" cy="328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77525"/>
            <a:ext cx="3287324" cy="328732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8"/>
          <p:cNvSpPr txBox="1"/>
          <p:nvPr/>
        </p:nvSpPr>
        <p:spPr>
          <a:xfrm>
            <a:off x="301725" y="3599750"/>
            <a:ext cx="8595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Мы исследовали детали: размер, форму, цвет, из чего сделаны, проверяли опытным путём, на прочность. Определили с ребятами название каждой формы. Совместно с детьми, мы обговорили за счет чего крепятся LEGO -элементы ("кнопочки", "пупырышки" и т. д), на основе ассоциации с предметами из окружающей жизни. Дети сами придумывали, как они будут называться. Затем в совместной деятельности я предлагала детям выполнить задания по LEGO - конструированию. 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025" y="307788"/>
            <a:ext cx="4126426" cy="309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5450" y="307800"/>
            <a:ext cx="4530550" cy="309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9"/>
          <p:cNvSpPr txBox="1"/>
          <p:nvPr/>
        </p:nvSpPr>
        <p:spPr>
          <a:xfrm>
            <a:off x="266650" y="3515550"/>
            <a:ext cx="8673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Первые постройки ребята выполняли с помощью наглядной модели из крупного конструктора. LEGO - элементы: «мостик» «горка» «забор».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1" name="Google Shape;18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250" y="295375"/>
            <a:ext cx="7417025" cy="319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0"/>
          <p:cNvSpPr txBox="1"/>
          <p:nvPr/>
        </p:nvSpPr>
        <p:spPr>
          <a:xfrm>
            <a:off x="315775" y="3585725"/>
            <a:ext cx="8280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Для этого я предлагала игры: «Назови детали», «На что похоже?». Такие игры с LEGO закрепили интерес детей к игре. Затем в совместной деятельности предлагала выполнить задания по LEGO - конструированию. Первые постройки ребята выполняли с помощью наглядной модели из крупного конструктора LEGO - дупло и его аналогов из небольшого количества деталей (3-5 детали). Дети с интересом включались в работу и, как правило, дополняли в предложенную модель из конструктора свои детали. 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2825" y="342325"/>
            <a:ext cx="2050925" cy="4458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1"/>
          <p:cNvPicPr preferRelativeResize="0"/>
          <p:nvPr/>
        </p:nvPicPr>
        <p:blipFill rotWithShape="1">
          <a:blip r:embed="rId4">
            <a:alphaModFix/>
          </a:blip>
          <a:srcRect b="15907" l="9374" r="11984" t="-23607"/>
          <a:stretch/>
        </p:blipFill>
        <p:spPr>
          <a:xfrm>
            <a:off x="241100" y="210500"/>
            <a:ext cx="3562150" cy="247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1"/>
          <p:cNvPicPr preferRelativeResize="0"/>
          <p:nvPr/>
        </p:nvPicPr>
        <p:blipFill rotWithShape="1">
          <a:blip r:embed="rId5">
            <a:alphaModFix/>
          </a:blip>
          <a:srcRect b="0" l="0" r="-7250" t="0"/>
          <a:stretch/>
        </p:blipFill>
        <p:spPr>
          <a:xfrm>
            <a:off x="3831625" y="342325"/>
            <a:ext cx="2441625" cy="22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1"/>
          <p:cNvSpPr txBox="1"/>
          <p:nvPr/>
        </p:nvSpPr>
        <p:spPr>
          <a:xfrm>
            <a:off x="304225" y="2716400"/>
            <a:ext cx="6467100" cy="26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445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На данном этапе своей работы, занимаясь с детьми LEGO - конструированием, я усложняю виды предлагаемых построек с помощью увеличения деталей и составления схем. Задания со схемами требуют большой концентрации внимания и четких согласованных действий. Безусловно, они более сложны для детей, чем конструирование по наглядной модели, но развивают максимальную самостоятельность действий у ребенка. Дети не только индивидуально выполняют постройки, но и работают в парах, микрогруппах, а также выполняют коллективную работу.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